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256" r:id="rId44"/>
    <p:sldId id="263" r:id="rId45"/>
    <p:sldId id="264" r:id="rId46"/>
    <p:sldId id="265" r:id="rId47"/>
    <p:sldId id="306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308" r:id="rId60"/>
    <p:sldId id="286" r:id="rId61"/>
    <p:sldId id="287" r:id="rId62"/>
    <p:sldId id="288" r:id="rId63"/>
    <p:sldId id="289" r:id="rId64"/>
    <p:sldId id="309" r:id="rId65"/>
    <p:sldId id="290" r:id="rId66"/>
    <p:sldId id="291" r:id="rId67"/>
    <p:sldId id="292" r:id="rId68"/>
    <p:sldId id="293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302" r:id="rId78"/>
    <p:sldId id="303" r:id="rId79"/>
    <p:sldId id="304" r:id="rId80"/>
    <p:sldId id="30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ru-RU" b="1" dirty="0"/>
              <a:t>Использование методов глубокого обучения в анализе временных рядов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6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Примечание</a:t>
            </a:r>
            <a:endParaRPr lang="ru-RU" altLang="ru-RU" sz="2000" dirty="0"/>
          </a:p>
          <a:p>
            <a:pPr lvl="0"/>
            <a:r>
              <a:rPr lang="ru-RU" sz="2000" dirty="0"/>
              <a:t>Операция conv-1d соответствует фильтрам с конечной импульсной характеристикой (КИХ) при цифровой обработке сигналов.</a:t>
            </a:r>
          </a:p>
          <a:p>
            <a:pPr lvl="0"/>
            <a:r>
              <a:rPr lang="ru-RU" sz="2000" u="sng" dirty="0"/>
              <a:t>Размер ядра фильтра</a:t>
            </a:r>
            <a:r>
              <a:rPr lang="ru-RU" sz="2000" dirty="0"/>
              <a:t> 𝐾 </a:t>
            </a:r>
            <a:r>
              <a:rPr lang="ru-RU" sz="2000" u="sng" dirty="0"/>
              <a:t> соответствует размеру  рецептивного поля в классическом подходе CNN.</a:t>
            </a:r>
            <a:endParaRPr lang="ru-RU" sz="2000" dirty="0"/>
          </a:p>
          <a:p>
            <a:pPr lvl="0"/>
            <a:r>
              <a:rPr lang="ru-RU" sz="2000" dirty="0"/>
              <a:t>В соответствии с предположениями пространственной инвариантности для стандартных CNN 2d CNN для изображения), временные CNN (1d CNN для временных рядов) предполагают, что отношения не зависят от времени - таким образом, можно использовать один и тот же набор весов фильтра на каждом временном </a:t>
            </a:r>
            <a:r>
              <a:rPr lang="ru-RU" sz="2000" dirty="0" smtClean="0"/>
              <a:t>шаге.</a:t>
            </a:r>
            <a:endParaRPr lang="ru-RU" sz="2000" dirty="0"/>
          </a:p>
          <a:p>
            <a:pPr lvl="0"/>
            <a:r>
              <a:rPr lang="ru-RU" sz="2000" dirty="0"/>
              <a:t>Размер ядра фильтра необходимо тщательно настроить, чтобы модель могла использовать всю важную историческую информацию.</a:t>
            </a:r>
          </a:p>
          <a:p>
            <a:pPr lvl="0"/>
            <a:r>
              <a:rPr lang="ru-RU" sz="2000" dirty="0"/>
              <a:t>Стоит отметить, что один </a:t>
            </a:r>
            <a:r>
              <a:rPr lang="ru-RU" sz="2000" dirty="0" smtClean="0"/>
              <a:t>слой </a:t>
            </a:r>
            <a:r>
              <a:rPr lang="ru-RU" sz="2000" dirty="0"/>
              <a:t>CNN эквивалентен модели авторегрессии (AR).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9" y="937015"/>
            <a:ext cx="7459981" cy="288899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t="7110"/>
          <a:stretch/>
        </p:blipFill>
        <p:spPr>
          <a:xfrm>
            <a:off x="4071723" y="3634740"/>
            <a:ext cx="7628788" cy="3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 smtClean="0"/>
                  <a:t>1d свертку можно описать как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 smtClean="0"/>
                  <a:t>где</a:t>
                </a:r>
                <a:r>
                  <a:rPr lang="en-US" sz="1800" dirty="0" smtClean="0"/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вектор весов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размер</a:t>
                </a:r>
                <a:r>
                  <a:rPr lang="en-US" sz="1800" dirty="0"/>
                  <a:t> </a:t>
                </a:r>
                <a:r>
                  <a:rPr lang="en-US" sz="1800" dirty="0" err="1" smtClean="0"/>
                  <a:t>ядра</a:t>
                </a:r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это входной вектор</a:t>
                </a:r>
                <a:r>
                  <a:rPr lang="en-US" sz="1800" dirty="0" smtClean="0"/>
                  <a:t>,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- размер ввода, 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800" dirty="0"/>
                  <a:t> матрица свертки. 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9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Пример 1-го </a:t>
                </a:r>
                <a:r>
                  <a:rPr lang="en-US" sz="1800" dirty="0" smtClean="0"/>
                  <a:t>свертка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ru-RU" altLang="ru-RU" sz="1800" dirty="0" err="1"/>
                  <a:t>Примечание</a:t>
                </a:r>
                <a:r>
                  <a:rPr lang="ru-RU" altLang="ru-RU" sz="1800" dirty="0"/>
                  <a:t>:</a:t>
                </a:r>
                <a:r>
                  <a:rPr lang="en-US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фильтр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ядро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𝐾 </a:t>
                </a:r>
                <a:r>
                  <a:rPr lang="ru-RU" altLang="ru-RU" sz="1800" dirty="0" err="1"/>
                  <a:t>соответствует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восприимчивый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поле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классический</a:t>
                </a:r>
                <a:r>
                  <a:rPr lang="ru-RU" altLang="ru-RU" sz="1800" dirty="0"/>
                  <a:t> CNN </a:t>
                </a:r>
                <a:r>
                  <a:rPr lang="ru-RU" altLang="ru-RU" sz="1800" dirty="0" err="1"/>
                  <a:t>подход</a:t>
                </a:r>
                <a:r>
                  <a:rPr lang="ru-RU" altLang="ru-RU" sz="1800" dirty="0"/>
                  <a:t>.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/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29" t="-596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06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 smtClean="0"/>
              <a:t>также</a:t>
            </a:r>
            <a:r>
              <a:rPr lang="en-US" sz="2000" dirty="0" smtClean="0"/>
              <a:t> </a:t>
            </a:r>
            <a:r>
              <a:rPr lang="en-US" sz="2000" dirty="0"/>
              <a:t>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 smtClean="0"/>
              <a:t>1-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/>
              <a:t>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 smtClean="0">
                <a:solidFill>
                  <a:srgbClr val="000000"/>
                </a:solidFill>
              </a:rPr>
              <a:t>также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максимальн</a:t>
            </a:r>
            <a:r>
              <a:rPr lang="ru-RU" dirty="0" err="1" smtClean="0">
                <a:solidFill>
                  <a:srgbClr val="000000"/>
                </a:solidFill>
              </a:rPr>
              <a:t>ый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пул</a:t>
            </a:r>
            <a:r>
              <a:rPr lang="ru-RU" dirty="0" err="1" smtClean="0">
                <a:solidFill>
                  <a:srgbClr val="000000"/>
                </a:solidFill>
              </a:rPr>
              <a:t>инг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/>
              <a:t>П</a:t>
            </a:r>
            <a:r>
              <a:rPr lang="en-US" sz="2000" dirty="0" err="1" smtClean="0"/>
              <a:t>ример</a:t>
            </a:r>
            <a:r>
              <a:rPr lang="en-US" sz="2000" dirty="0" smtClean="0"/>
              <a:t> </a:t>
            </a:r>
            <a:r>
              <a:rPr lang="en-US" sz="2000" dirty="0"/>
              <a:t>1-мерной свёрточной сети с </a:t>
            </a:r>
            <a:r>
              <a:rPr lang="en-US" sz="2000" dirty="0" err="1" smtClean="0"/>
              <a:t>dropput</a:t>
            </a:r>
            <a:r>
              <a:rPr lang="en-US" sz="2000" dirty="0" smtClean="0"/>
              <a:t> </a:t>
            </a:r>
            <a:r>
              <a:rPr lang="en-US" sz="2000" dirty="0"/>
              <a:t>входа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" y="1302417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en-US" sz="4000" b="1" dirty="0"/>
              <a:t>1д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i="1" dirty="0" err="1" smtClean="0"/>
              <a:t>Примечание</a:t>
            </a:r>
            <a:endParaRPr lang="en-US" sz="2000" i="1" dirty="0" smtClean="0"/>
          </a:p>
          <a:p>
            <a:pPr lvl="0"/>
            <a:r>
              <a:rPr lang="ru-RU" sz="2000" u="sng" dirty="0"/>
              <a:t>Большинство </a:t>
            </a:r>
            <a:r>
              <a:rPr lang="ru-RU" sz="2000" b="1" u="sng" dirty="0"/>
              <a:t>подходов</a:t>
            </a:r>
            <a:r>
              <a:rPr lang="ru-RU" sz="2000" u="sng" dirty="0"/>
              <a:t> к  </a:t>
            </a:r>
            <a:r>
              <a:rPr lang="ru-RU" sz="2000" b="1" u="sng" dirty="0"/>
              <a:t>регуляризации</a:t>
            </a:r>
            <a:r>
              <a:rPr lang="ru-RU" sz="2000" u="sng" dirty="0"/>
              <a:t>  из 2d-сверток применимы к сетям 1-мерных временных рядов, например: </a:t>
            </a:r>
            <a:endParaRPr lang="en-US" sz="2000" u="sng" dirty="0" smtClean="0"/>
          </a:p>
          <a:p>
            <a:pPr lvl="0"/>
            <a:r>
              <a:rPr lang="ru-RU" sz="2000" u="sng" dirty="0" err="1" smtClean="0"/>
              <a:t>dropput</a:t>
            </a:r>
            <a:r>
              <a:rPr lang="ru-RU" sz="2000" u="sng" dirty="0"/>
              <a:t>,</a:t>
            </a:r>
            <a:endParaRPr lang="ru-RU" sz="2000" dirty="0"/>
          </a:p>
          <a:p>
            <a:pPr lvl="0"/>
            <a:r>
              <a:rPr lang="ru-RU" sz="2000" u="sng" dirty="0"/>
              <a:t>пропущенные соединения,</a:t>
            </a:r>
            <a:endParaRPr lang="ru-RU" sz="2000" dirty="0"/>
          </a:p>
          <a:p>
            <a:pPr lvl="0"/>
            <a:r>
              <a:rPr lang="ru-RU" sz="2000" u="sng" dirty="0"/>
              <a:t>пакетная нормализация,</a:t>
            </a:r>
            <a:endParaRPr lang="ru-RU" sz="2000" dirty="0"/>
          </a:p>
          <a:p>
            <a:pPr lvl="0"/>
            <a:r>
              <a:rPr lang="ru-RU" sz="2000" u="sng" dirty="0"/>
              <a:t>1x1-свертки и прочее.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357" y="2252884"/>
            <a:ext cx="7007995" cy="149358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7975" y="5225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</a:t>
            </a:r>
            <a:r>
              <a:rPr lang="en-US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много</a:t>
            </a:r>
            <a:r>
              <a:rPr lang="ru-RU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мерный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классификация временных рядов.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26" y="3905988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5175" y="3531920"/>
            <a:ext cx="39842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en-US" sz="2000" b="1" dirty="0" smtClean="0"/>
              <a:t>1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 err="1"/>
              <a:t>ResNet</a:t>
            </a:r>
            <a:r>
              <a:rPr lang="en-US" sz="2000" b="1" dirty="0"/>
              <a:t> </a:t>
            </a:r>
            <a:r>
              <a:rPr lang="en-US" sz="2000" dirty="0" smtClean="0"/>
              <a:t>для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классификация временных рядов.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31653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pPr algn="l" rtl="0"/>
            <a:r>
              <a:rPr lang="ru-RU" sz="3600" b="1" dirty="0" smtClean="0"/>
              <a:t>1-мерная </a:t>
            </a:r>
            <a:r>
              <a:rPr lang="ru-RU" sz="3600" b="1" dirty="0" err="1" smtClean="0"/>
              <a:t>сверточная</a:t>
            </a:r>
            <a:r>
              <a:rPr lang="ru-RU" sz="3600" b="1" dirty="0" smtClean="0"/>
              <a:t> нейронная сеть</a:t>
            </a:r>
            <a:r>
              <a:rPr lang="en-US" sz="3600" b="1" dirty="0" smtClean="0"/>
              <a:t>. </a:t>
            </a:r>
            <a:r>
              <a:rPr lang="en-US" sz="3600" b="1" dirty="0" err="1" smtClean="0"/>
              <a:t>InceptionTime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b="1" dirty="0" smtClean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/>
              <a:t>классификации временных рядов.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br>
              <a:rPr lang="en-US" sz="4000" b="1" dirty="0" smtClean="0"/>
            </a:br>
            <a:r>
              <a:rPr lang="en-US" sz="4000" b="1" dirty="0" smtClean="0"/>
              <a:t>Пример с </a:t>
            </a:r>
            <a:r>
              <a:rPr lang="en-US" sz="4000" b="1" dirty="0" err="1" smtClean="0"/>
              <a:t>выбором</a:t>
            </a:r>
            <a:r>
              <a:rPr lang="en-US" sz="4000" b="1" dirty="0" smtClean="0"/>
              <a:t> </a:t>
            </a:r>
            <a:r>
              <a:rPr lang="ru-RU" sz="4000" b="1" dirty="0" smtClean="0"/>
              <a:t>признаков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В некоторых случаях  </a:t>
            </a:r>
            <a:r>
              <a:rPr lang="ru-RU" sz="2000" u="sng" dirty="0" smtClean="0"/>
              <a:t> </a:t>
            </a:r>
            <a:r>
              <a:rPr lang="ru-RU" sz="2000" u="sng" dirty="0"/>
              <a:t>вход </a:t>
            </a:r>
            <a:r>
              <a:rPr lang="ru-RU" sz="2000" u="sng" dirty="0" smtClean="0"/>
              <a:t>сети может </a:t>
            </a:r>
            <a:r>
              <a:rPr lang="ru-RU" sz="2000" u="sng" dirty="0"/>
              <a:t>быть сформирован с помощью извлечения некоторой </a:t>
            </a:r>
            <a:r>
              <a:rPr lang="ru-RU" sz="2000" u="sng" dirty="0" smtClean="0"/>
              <a:t>признаков </a:t>
            </a:r>
            <a:r>
              <a:rPr lang="ru-RU" sz="2000" u="sng" dirty="0"/>
              <a:t>из временного </a:t>
            </a:r>
            <a:r>
              <a:rPr lang="ru-RU" sz="2000" u="sng" dirty="0" smtClean="0"/>
              <a:t>ряда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dirty="0" smtClean="0"/>
              <a:t>Сами </a:t>
            </a:r>
            <a:r>
              <a:rPr lang="ru-RU" sz="2000" dirty="0"/>
              <a:t>данные могут быть объединены с их спектром, декомпозицией и другими преобразованиями.</a:t>
            </a:r>
          </a:p>
          <a:p>
            <a:pPr lvl="0"/>
            <a:r>
              <a:rPr lang="ru-RU" sz="2000" dirty="0"/>
              <a:t>В этом случае в качестве первого слоя могут применяться так называемые локальные свертки.</a:t>
            </a:r>
          </a:p>
          <a:p>
            <a:pPr lvl="0"/>
            <a:r>
              <a:rPr lang="ru-RU" sz="2000" dirty="0" smtClean="0"/>
              <a:t>Пример </a:t>
            </a:r>
            <a:r>
              <a:rPr lang="ru-RU" sz="2000" b="1" dirty="0" smtClean="0"/>
              <a:t>выбора </a:t>
            </a:r>
            <a:r>
              <a:rPr lang="ru-RU" sz="2000" b="1" dirty="0"/>
              <a:t>функции для слоя локальной свертки.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156679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982766"/>
            <a:ext cx="11374451" cy="568722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Стандартные 1d-сверточные слои могут быть вычислительными сложными задачами, если долгосрочные зависимости значительны.</a:t>
            </a:r>
          </a:p>
          <a:p>
            <a:pPr lvl="1"/>
            <a:r>
              <a:rPr lang="ru-RU" sz="2000" dirty="0"/>
              <a:t>Количество параметров напрямую зависит от размера </a:t>
            </a:r>
            <a:r>
              <a:rPr lang="ru-RU" sz="2000" dirty="0" smtClean="0"/>
              <a:t>рецептивного </a:t>
            </a:r>
            <a:r>
              <a:rPr lang="ru-RU" sz="2000" dirty="0"/>
              <a:t>поля.</a:t>
            </a:r>
          </a:p>
          <a:p>
            <a:pPr lvl="0"/>
            <a:r>
              <a:rPr lang="ru-RU" sz="2000" u="sng" dirty="0"/>
              <a:t>Чтобы преодолеть проблему размера рецептивного</a:t>
            </a:r>
            <a:r>
              <a:rPr lang="ru-RU" sz="2000" u="sng" dirty="0" smtClean="0"/>
              <a:t> </a:t>
            </a:r>
            <a:r>
              <a:rPr lang="ru-RU" sz="2000" u="sng" dirty="0"/>
              <a:t>поля и </a:t>
            </a:r>
            <a:r>
              <a:rPr lang="ru-RU" sz="2000" u="sng" dirty="0" smtClean="0"/>
              <a:t>обрабатывать </a:t>
            </a:r>
            <a:r>
              <a:rPr lang="ru-RU" sz="2000" u="sng" dirty="0"/>
              <a:t>долгосрочные зависимости, применяются расширенные сверточные слои.</a:t>
            </a:r>
            <a:endParaRPr lang="ru-RU" sz="2000" dirty="0"/>
          </a:p>
          <a:p>
            <a:pPr lvl="0"/>
            <a:r>
              <a:rPr lang="ru-RU" sz="2000" i="1" dirty="0"/>
              <a:t>Расширенная свертка позволяет увеличить </a:t>
            </a:r>
            <a:r>
              <a:rPr lang="ru-RU" sz="2000" i="1" dirty="0" smtClean="0"/>
              <a:t>рецептивное </a:t>
            </a:r>
            <a:r>
              <a:rPr lang="ru-RU" sz="2000" i="1" dirty="0"/>
              <a:t>поле без нарушения последовательности </a:t>
            </a:r>
            <a:r>
              <a:rPr lang="ru-RU" sz="2000" i="1" dirty="0" smtClean="0"/>
              <a:t>временного ряда, </a:t>
            </a:r>
            <a:r>
              <a:rPr lang="ru-RU" sz="2000" i="1" dirty="0"/>
              <a:t>но за счет увеличения глубины сети.</a:t>
            </a:r>
            <a:endParaRPr lang="ru-RU" sz="2000" dirty="0"/>
          </a:p>
          <a:p>
            <a:pPr lvl="0"/>
            <a:r>
              <a:rPr lang="ru-RU" sz="2000" dirty="0"/>
              <a:t>В простой каузальной свертке на графике ниже вы можете видеть, что только 5 последних временных шагов могут повлиять на выделенный результат.</a:t>
            </a:r>
          </a:p>
          <a:p>
            <a:pPr lvl="0"/>
            <a:r>
              <a:rPr lang="ru-RU" sz="2000" dirty="0" smtClean="0"/>
              <a:t>Расширение свертки позволяет </a:t>
            </a:r>
            <a:r>
              <a:rPr lang="ru-RU" sz="2000" i="1" dirty="0" smtClean="0"/>
              <a:t>рецептивному</a:t>
            </a:r>
            <a:r>
              <a:rPr lang="ru-RU" sz="2000" dirty="0" smtClean="0"/>
              <a:t> </a:t>
            </a:r>
            <a:r>
              <a:rPr lang="ru-RU" sz="2000" dirty="0"/>
              <a:t>полю экспоненциально увеличиваться в зависимости от глубины сверточного слоя.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4718686"/>
            <a:ext cx="5524158" cy="21393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66" y="4576870"/>
            <a:ext cx="5316789" cy="22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56852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230593"/>
            <a:ext cx="11374451" cy="5627405"/>
          </a:xfrm>
        </p:spPr>
        <p:txBody>
          <a:bodyPr>
            <a:noAutofit/>
          </a:bodyPr>
          <a:lstStyle/>
          <a:p>
            <a:pPr algn="l" rtl="0"/>
            <a:r>
              <a:rPr lang="ru-RU" sz="2000" dirty="0" smtClean="0"/>
              <a:t>Также может быть </a:t>
            </a:r>
            <a:r>
              <a:rPr lang="en-US" sz="2000" u="sng" dirty="0" err="1" smtClean="0"/>
              <a:t>двунаправленн</a:t>
            </a:r>
            <a:r>
              <a:rPr lang="ru-RU" sz="2000" u="sng" dirty="0" err="1" smtClean="0"/>
              <a:t>ая</a:t>
            </a:r>
            <a:r>
              <a:rPr lang="ru-RU" sz="2000" u="sng" dirty="0" smtClean="0"/>
              <a:t> расширенная свертка. 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4" y="1822053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3721" y="3810622"/>
            <a:ext cx="731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многомасштабного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предсказания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расширенной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свертк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ой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4" y="4252110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 err="1" smtClean="0"/>
              <a:t>Полностью</a:t>
            </a:r>
            <a:r>
              <a:rPr lang="en-US" sz="2000" b="1" dirty="0" smtClean="0"/>
              <a:t> </a:t>
            </a:r>
            <a:r>
              <a:rPr lang="ru-RU" sz="2000" b="1" dirty="0" smtClean="0"/>
              <a:t>связанная</a:t>
            </a:r>
            <a:r>
              <a:rPr lang="en-US" sz="2000" b="1" dirty="0" smtClean="0"/>
              <a:t> </a:t>
            </a:r>
            <a:r>
              <a:rPr lang="en-US" sz="2000" b="1" dirty="0"/>
              <a:t>сеть</a:t>
            </a:r>
            <a:r>
              <a:rPr lang="en-US" sz="2000" dirty="0"/>
              <a:t> </a:t>
            </a:r>
            <a:r>
              <a:rPr lang="en-US" sz="2000" dirty="0" smtClean="0"/>
              <a:t>подход </a:t>
            </a:r>
            <a:r>
              <a:rPr lang="en-US" sz="2000" dirty="0"/>
              <a:t>не пользуется популярностью в анализе временных рядов из-за нескольких </a:t>
            </a:r>
            <a:r>
              <a:rPr lang="en-US" sz="2000" b="1" dirty="0"/>
              <a:t>недостатки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0"/>
            <a:r>
              <a:rPr lang="ru-RU" sz="2000" u="sng" dirty="0"/>
              <a:t>Отсутствие учета связности между сегментами</a:t>
            </a:r>
            <a:r>
              <a:rPr lang="ru-RU" sz="2000" dirty="0"/>
              <a:t>  </a:t>
            </a:r>
            <a:r>
              <a:rPr lang="ru-RU" sz="2000" dirty="0" smtClean="0"/>
              <a:t>- </a:t>
            </a:r>
            <a:r>
              <a:rPr lang="ru-RU" sz="2000" dirty="0"/>
              <a:t>сети MLP не </a:t>
            </a:r>
            <a:r>
              <a:rPr lang="ru-RU" sz="2000" dirty="0" smtClean="0"/>
              <a:t>учитывают </a:t>
            </a:r>
            <a:r>
              <a:rPr lang="ru-RU" sz="2000" dirty="0"/>
              <a:t>подобие и </a:t>
            </a:r>
            <a:r>
              <a:rPr lang="ru-RU" sz="2000" dirty="0" smtClean="0"/>
              <a:t>связь поведения </a:t>
            </a:r>
            <a:r>
              <a:rPr lang="ru-RU" sz="2000" dirty="0"/>
              <a:t>последовательных входных данных (например, в скрытом состоянии RNN реализована «память» функций последовательных сегментов). </a:t>
            </a:r>
            <a:endParaRPr lang="ru-RU" sz="2000" dirty="0" smtClean="0"/>
          </a:p>
          <a:p>
            <a:pPr lvl="0"/>
            <a:r>
              <a:rPr lang="ru-RU" sz="2000" u="sng" dirty="0" smtClean="0"/>
              <a:t>Огромное </a:t>
            </a:r>
            <a:r>
              <a:rPr lang="ru-RU" sz="2000" u="sng" dirty="0"/>
              <a:t>количество параметров </a:t>
            </a:r>
            <a:r>
              <a:rPr lang="ru-RU" sz="2000" dirty="0"/>
              <a:t> (из-за отсутствия повторного использования весов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как </a:t>
            </a:r>
            <a:r>
              <a:rPr lang="ru-RU" sz="2000" dirty="0"/>
              <a:t>в </a:t>
            </a:r>
            <a:r>
              <a:rPr lang="ru-RU" sz="2000" dirty="0" err="1"/>
              <a:t>cnn</a:t>
            </a:r>
            <a:r>
              <a:rPr lang="ru-RU" sz="2000" dirty="0"/>
              <a:t> или </a:t>
            </a:r>
            <a:r>
              <a:rPr lang="ru-RU" sz="2000" dirty="0" err="1"/>
              <a:t>rnn</a:t>
            </a:r>
            <a:r>
              <a:rPr lang="ru-RU" sz="2000" dirty="0"/>
              <a:t>).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Этот недостаток преодолевается с помощью архитектуры </a:t>
            </a:r>
            <a:r>
              <a:rPr lang="ru-RU" sz="2000" dirty="0" err="1"/>
              <a:t>трансформеров</a:t>
            </a:r>
            <a:r>
              <a:rPr lang="ru-RU" sz="2000" dirty="0"/>
              <a:t> (архитектура, основанная на </a:t>
            </a:r>
            <a:r>
              <a:rPr lang="ru-RU" sz="2000" dirty="0" smtClean="0"/>
              <a:t>внимании или миксере и на </a:t>
            </a:r>
            <a:r>
              <a:rPr lang="ru-RU" sz="2000" dirty="0" err="1"/>
              <a:t>полносвязных</a:t>
            </a:r>
            <a:r>
              <a:rPr lang="ru-RU" sz="2000" dirty="0"/>
              <a:t> сетях).</a:t>
            </a:r>
          </a:p>
          <a:p>
            <a:pPr algn="l" rtl="0"/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94" y="4001299"/>
            <a:ext cx="3850058" cy="26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/>
              <a:t>1-d CNN. </a:t>
            </a:r>
            <a:r>
              <a:rPr lang="ru-RU" sz="3600" b="1" dirty="0"/>
              <a:t>Сеть глубокой временной свертки (</a:t>
            </a:r>
            <a:r>
              <a:rPr lang="ru-RU" sz="3600" b="1" dirty="0" err="1"/>
              <a:t>deepTCN</a:t>
            </a:r>
            <a:r>
              <a:rPr lang="en-US" sz="3600" b="1" dirty="0"/>
              <a:t>)</a:t>
            </a:r>
            <a:r>
              <a:rPr lang="ru-RU" altLang="ru-RU" sz="4000" b="1" dirty="0"/>
              <a:t>.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889726"/>
            <a:ext cx="5820896" cy="515311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Примером </a:t>
            </a:r>
            <a:r>
              <a:rPr lang="ru-RU" sz="2000" dirty="0" smtClean="0"/>
              <a:t>реализации </a:t>
            </a:r>
            <a:r>
              <a:rPr lang="ru-RU" sz="2000" dirty="0"/>
              <a:t>расширенной свертки является </a:t>
            </a:r>
            <a:r>
              <a:rPr lang="ru-RU" sz="2000" b="1" dirty="0"/>
              <a:t>сеть глубокой временной свертки (</a:t>
            </a:r>
            <a:r>
              <a:rPr lang="ru-RU" sz="2000" b="1" dirty="0" err="1"/>
              <a:t>deepTCN</a:t>
            </a:r>
            <a:r>
              <a:rPr lang="ru-RU" sz="2000" b="1" dirty="0"/>
              <a:t>)</a:t>
            </a:r>
            <a:r>
              <a:rPr lang="ru-RU" sz="2000" dirty="0"/>
              <a:t> .</a:t>
            </a:r>
          </a:p>
          <a:p>
            <a:pPr lvl="0"/>
            <a:r>
              <a:rPr lang="ru-RU" sz="2000" b="1" dirty="0"/>
              <a:t>Часть кодировщика: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сложенные расширенные </a:t>
            </a:r>
            <a:r>
              <a:rPr lang="ru-RU" sz="2000" dirty="0" smtClean="0"/>
              <a:t>свертки </a:t>
            </a:r>
            <a:r>
              <a:rPr lang="ru-RU" sz="2000" dirty="0"/>
              <a:t>построены для фиксации долгосрочных временных зависимостей;</a:t>
            </a:r>
          </a:p>
          <a:p>
            <a:pPr lvl="0"/>
            <a:r>
              <a:rPr lang="ru-RU" sz="2000" b="1" dirty="0"/>
              <a:t>Часть декодера: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вариант остаточного блока предназначен для взаимодействия как исторических, так и будущих </a:t>
            </a:r>
            <a:r>
              <a:rPr lang="ru-RU" sz="2000" dirty="0" smtClean="0"/>
              <a:t>данных.</a:t>
            </a:r>
            <a:endParaRPr lang="ru-RU" sz="2000" dirty="0"/>
          </a:p>
          <a:p>
            <a:pPr lvl="0"/>
            <a:r>
              <a:rPr lang="ru-RU" sz="2000" dirty="0"/>
              <a:t>На рисунке ниже 𝑋 - экзогенные факторы, </a:t>
            </a:r>
            <a:r>
              <a:rPr lang="ru-RU" sz="2000" dirty="0" smtClean="0"/>
              <a:t>𝑦 </a:t>
            </a:r>
            <a:r>
              <a:rPr lang="ru-RU" sz="2000" dirty="0"/>
              <a:t>- входы; ℎ - скрытое состояние, а </a:t>
            </a:r>
            <a:r>
              <a:rPr lang="ru-RU" sz="2000" dirty="0" smtClean="0"/>
              <a:t>𝑘 </a:t>
            </a:r>
            <a:r>
              <a:rPr lang="ru-RU" sz="2000" dirty="0"/>
              <a:t>- </a:t>
            </a:r>
            <a:r>
              <a:rPr lang="ru-RU" sz="2000" dirty="0" smtClean="0"/>
              <a:t>рецептивное </a:t>
            </a:r>
            <a:r>
              <a:rPr lang="ru-RU" sz="2000" dirty="0"/>
              <a:t>поле.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Сеть на основе внимания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u="sng" dirty="0"/>
              <a:t>Внимание - механизм улучшения долгосрочного обучения зависимостям в нейронной сети.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dirty="0"/>
              <a:t>Механизм внимания дает несколько ключевых </a:t>
            </a:r>
            <a:r>
              <a:rPr lang="ru-RU" sz="2000" dirty="0" smtClean="0"/>
              <a:t>преимуществ – 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позволяют </a:t>
            </a:r>
            <a:r>
              <a:rPr lang="ru-RU" sz="2000" dirty="0" err="1" smtClean="0"/>
              <a:t>онпгирвать</a:t>
            </a:r>
            <a:r>
              <a:rPr lang="ru-RU" sz="2000" dirty="0" smtClean="0"/>
              <a:t> на любые значимые редкие события.</a:t>
            </a:r>
            <a:endParaRPr lang="ru-RU" sz="2000" dirty="0"/>
          </a:p>
          <a:p>
            <a:pPr lvl="2">
              <a:spcBef>
                <a:spcPts val="0"/>
              </a:spcBef>
            </a:pPr>
            <a:r>
              <a:rPr lang="ru-RU" sz="1600" dirty="0"/>
              <a:t>Например, в приложениях для прогнозирования </a:t>
            </a:r>
            <a:r>
              <a:rPr lang="ru-RU" sz="1600" dirty="0" smtClean="0"/>
              <a:t>розничной торговли сюда входят праздничные или рекламные периоды</a:t>
            </a:r>
            <a:r>
              <a:rPr lang="ru-RU" sz="1600" dirty="0"/>
              <a:t>, которые </a:t>
            </a:r>
            <a:r>
              <a:rPr lang="ru-RU" sz="1600" dirty="0" smtClean="0"/>
              <a:t>могут </a:t>
            </a:r>
            <a:r>
              <a:rPr lang="ru-RU" sz="1600" dirty="0"/>
              <a:t>положительно повлиять на продажи.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изучать </a:t>
            </a:r>
            <a:r>
              <a:rPr lang="ru-RU" sz="2000" dirty="0"/>
              <a:t>последовательности контролируемой длины (довольно длинные последовательности)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работать как регуляризация, чтобы избежать исчезновения градиента и взрыва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позволяет исключить повторяющиеся </a:t>
            </a:r>
            <a:r>
              <a:rPr lang="ru-RU" sz="2000" dirty="0" smtClean="0"/>
              <a:t>признаки </a:t>
            </a:r>
            <a:r>
              <a:rPr lang="ru-RU" sz="2000" dirty="0"/>
              <a:t>(в трансформаторах), заменив его на кодировку позиций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Первой попыткой </a:t>
            </a:r>
            <a:r>
              <a:rPr lang="ru-RU" sz="2000" dirty="0" smtClean="0"/>
              <a:t>создания </a:t>
            </a:r>
            <a:r>
              <a:rPr lang="ru-RU" sz="2000" dirty="0"/>
              <a:t>внимание было  </a:t>
            </a:r>
            <a:r>
              <a:rPr lang="ru-RU" sz="2000" dirty="0" err="1"/>
              <a:t>Attention</a:t>
            </a:r>
            <a:r>
              <a:rPr lang="ru-RU" sz="2000" dirty="0"/>
              <a:t> </a:t>
            </a:r>
            <a:r>
              <a:rPr lang="ru-RU" sz="2000" dirty="0" err="1"/>
              <a:t>for</a:t>
            </a:r>
            <a:r>
              <a:rPr lang="ru-RU" sz="2000" dirty="0"/>
              <a:t> Seq2Seq RNN </a:t>
            </a:r>
            <a:r>
              <a:rPr lang="ru-RU" sz="2000" dirty="0" err="1"/>
              <a:t>Model</a:t>
            </a:r>
            <a:r>
              <a:rPr lang="ru-RU" sz="2000" dirty="0"/>
              <a:t> ( модель кодировщика-декодера </a:t>
            </a:r>
            <a:r>
              <a:rPr lang="ru-RU" sz="2000" dirty="0" err="1"/>
              <a:t>rnn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В простой (или наивной) реализации seq2seq модель состоит из двух частей: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кодировщик (извлечение признаков)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 декодер, который инициализируется вектором контекста для выдачи преобразованного вывода.</a:t>
            </a:r>
          </a:p>
          <a:p>
            <a:pPr>
              <a:spcBef>
                <a:spcPts val="0"/>
              </a:spcBef>
            </a:pPr>
            <a:r>
              <a:rPr lang="ru-RU" sz="2000" u="sng" dirty="0"/>
              <a:t>В простейшем случае последние состояния сети кодера используются в качестве состояния дополнительной информации </a:t>
            </a:r>
            <a:r>
              <a:rPr lang="ru-RU" sz="2000" u="sng" dirty="0" smtClean="0"/>
              <a:t>декодера,</a:t>
            </a:r>
            <a:r>
              <a:rPr lang="ru-RU" sz="2000" u="sng" dirty="0"/>
              <a:t> однако часто он забывает самую раннюю часть после завершения обработки всего ввода</a:t>
            </a:r>
            <a:r>
              <a:rPr lang="ru-RU" sz="2000" u="sng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sz="2000" i="1" dirty="0" smtClean="0"/>
              <a:t>Примечание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i="1" dirty="0"/>
              <a:t>Потенциальная проблема с этим подходом кодер-декодер заключается в том, что нейронная сеть должна иметь возможность сжимать всю необходимую информацию </a:t>
            </a:r>
            <a:r>
              <a:rPr lang="ru-RU" sz="2000" i="1" dirty="0" smtClean="0"/>
              <a:t>исходной последовательности в </a:t>
            </a:r>
            <a:r>
              <a:rPr lang="ru-RU" sz="2000" i="1" dirty="0"/>
              <a:t>вектор фиксированной длины.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56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  <a:endParaRPr lang="ru-RU" sz="2000" b="1" u="sng" dirty="0" smtClean="0"/>
          </a:p>
          <a:p>
            <a:pPr>
              <a:spcBef>
                <a:spcPts val="0"/>
              </a:spcBef>
            </a:pPr>
            <a:r>
              <a:rPr lang="ru-RU" sz="2000" b="1" dirty="0" smtClean="0"/>
              <a:t>Для </a:t>
            </a:r>
            <a:r>
              <a:rPr lang="ru-RU" sz="2000" b="1" dirty="0"/>
              <a:t>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4" y="3742134"/>
            <a:ext cx="5209801" cy="29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В изначальной задумке</a:t>
            </a:r>
            <a:r>
              <a:rPr lang="ru-RU" sz="2000" u="sng" dirty="0"/>
              <a:t> было предложено использовать персептрон с выходом </a:t>
            </a:r>
            <a:r>
              <a:rPr lang="ru-RU" sz="2000" u="sng" dirty="0" err="1"/>
              <a:t>soft-max</a:t>
            </a:r>
            <a:r>
              <a:rPr lang="ru-RU" sz="2000" u="sng" dirty="0"/>
              <a:t> </a:t>
            </a:r>
            <a:r>
              <a:rPr lang="ru-RU" sz="2000" u="sng" dirty="0" smtClean="0"/>
              <a:t>(для</a:t>
            </a:r>
            <a:r>
              <a:rPr lang="ru-RU" sz="2000" u="sng" dirty="0"/>
              <a:t> </a:t>
            </a:r>
            <a:r>
              <a:rPr lang="ru-RU" sz="2000" dirty="0"/>
              <a:t> 𝑐𝑖 </a:t>
            </a:r>
            <a:r>
              <a:rPr lang="ru-RU" sz="2000" u="sng" dirty="0"/>
              <a:t>) над вектором скрытого пространства модели seq2seq (последний слой кодировщика).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Веса </a:t>
            </a:r>
            <a:r>
              <a:rPr lang="ru-RU" sz="2000" dirty="0"/>
              <a:t>этих </a:t>
            </a:r>
            <a:r>
              <a:rPr lang="ru-RU" sz="2000" dirty="0" smtClean="0"/>
              <a:t>𝑎𝑖𝑗 </a:t>
            </a:r>
            <a:r>
              <a:rPr lang="ru-RU" sz="2000" dirty="0"/>
              <a:t>настраивается для каждого выходного элемента.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Другими словами</a:t>
            </a:r>
          </a:p>
          <a:p>
            <a:pPr lvl="0">
              <a:spcBef>
                <a:spcPts val="0"/>
              </a:spcBef>
            </a:pPr>
            <a:r>
              <a:rPr lang="ru-RU" sz="2000" b="1" u="sng" dirty="0"/>
              <a:t>Сеть внимания (или слой) представляет собой отношение между скрытым вектором и всей входной последовательностью.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В соответствии с исходной идеей вектор скрытого состояния 𝑐𝑡 для каждого выходного шага 𝑡 может быть вычислен как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вектор контекста - сумма скрытых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входной последовательности, взвешенной по оценкам выравнивания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кодировщика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декодера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баллы выравнивания присваиваются как балл - это степень обучения, в которой каждый результат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соответствует каждому входу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функция оценки, которая может быть разной, но здесь изначально предлагается одна показана (так называемое аддитивное внимание или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внимание). Декодер использует эти оценки внимания, чтобы решить, сколько внимания уделять вводу на каждом временном шаге декодирования.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  <a:blipFill>
                <a:blip r:embed="rId3"/>
                <a:stretch>
                  <a:fillRect l="-900" t="-1148" r="-500" b="-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49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Несколько </a:t>
            </a:r>
            <a:r>
              <a:rPr lang="en-US" b="1" dirty="0" err="1"/>
              <a:t>популярных</a:t>
            </a:r>
            <a:r>
              <a:rPr lang="en-US" b="1" dirty="0"/>
              <a:t> </a:t>
            </a:r>
            <a:r>
              <a:rPr lang="en-US" b="1" dirty="0" err="1" smtClean="0"/>
              <a:t>функци</a:t>
            </a:r>
            <a:r>
              <a:rPr lang="ru-RU" b="1" dirty="0" smtClean="0"/>
              <a:t>й внимания</a:t>
            </a:r>
            <a:r>
              <a:rPr lang="en-US" dirty="0" smtClean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8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Модификацией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подхода простого внимания является </a:t>
                </a:r>
                <a:r>
                  <a:rPr lang="en-US" sz="2000" b="1" dirty="0"/>
                  <a:t>слой самовнимания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Основная идея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это учиться </a:t>
                </a:r>
                <a:r>
                  <a:rPr lang="en-US" sz="2000" b="1" dirty="0" err="1"/>
                  <a:t>из</a:t>
                </a:r>
                <a:r>
                  <a:rPr lang="en-US" sz="2000" b="1" dirty="0"/>
                  <a:t> </a:t>
                </a:r>
                <a:r>
                  <a:rPr lang="en-US" sz="2000" b="1" dirty="0" err="1" smtClean="0"/>
                  <a:t>вход</a:t>
                </a:r>
                <a:r>
                  <a:rPr lang="ru-RU" sz="2000" b="1" dirty="0" err="1" smtClean="0"/>
                  <a:t>ных</a:t>
                </a:r>
                <a:r>
                  <a:rPr lang="ru-RU" sz="2000" b="1" dirty="0" smtClean="0"/>
                  <a:t> данных</a:t>
                </a:r>
                <a:r>
                  <a:rPr lang="en-US" sz="2000" b="1" dirty="0" smtClean="0"/>
                  <a:t>.</a:t>
                </a:r>
                <a:r>
                  <a:rPr lang="ru-RU" sz="2000" b="1" dirty="0" smtClean="0"/>
                  <a:t> 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Метод Самовнимания успешно использовался в самых разных задачах.</a:t>
                </a:r>
                <a:br>
                  <a:rPr lang="en-US" sz="2000" dirty="0"/>
                </a:br>
                <a:r>
                  <a:rPr lang="en-US" sz="2000" u="sng" dirty="0" err="1" smtClean="0"/>
                  <a:t>Главное</a:t>
                </a:r>
                <a:r>
                  <a:rPr lang="en-US" sz="2000" u="sng" dirty="0" smtClean="0"/>
                  <a:t> </a:t>
                </a:r>
                <a:r>
                  <a:rPr lang="en-US" sz="2000" u="sng" dirty="0"/>
                  <a:t>преимущество здесь в том, что вы </a:t>
                </a:r>
                <a:r>
                  <a:rPr lang="en-US" sz="2000" u="sng" dirty="0" err="1"/>
                  <a:t>можете</a:t>
                </a:r>
                <a:r>
                  <a:rPr lang="en-US" sz="2000" u="sng" dirty="0"/>
                  <a:t> </a:t>
                </a:r>
                <a:r>
                  <a:rPr lang="en-US" sz="2000" u="sng" dirty="0" err="1" smtClean="0"/>
                  <a:t>предварительн</a:t>
                </a:r>
                <a:r>
                  <a:rPr lang="ru-RU" sz="2000" u="sng" dirty="0" smtClean="0"/>
                  <a:t>о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 smtClean="0"/>
                  <a:t>трениров</a:t>
                </a:r>
                <a:r>
                  <a:rPr lang="ru-RU" sz="2000" u="sng" dirty="0" err="1" smtClean="0"/>
                  <a:t>ать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/>
                  <a:t>кодировщик</a:t>
                </a:r>
                <a:r>
                  <a:rPr lang="en-US" sz="2000" u="sng" dirty="0"/>
                  <a:t> </a:t>
                </a:r>
                <a:r>
                  <a:rPr lang="ru-RU" sz="2000" u="sng" dirty="0" smtClean="0"/>
                  <a:t>без учителя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В случае самовнимания мы можем упростить аддитивное внимание следующим </a:t>
                </a:r>
                <a:r>
                  <a:rPr lang="en-US" sz="2000" dirty="0" err="1"/>
                  <a:t>образом</a:t>
                </a:r>
                <a:r>
                  <a:rPr lang="en-US" sz="2000" dirty="0" smtClean="0"/>
                  <a:t>: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/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Таким образом, мы можем вычислить </a:t>
                </a:r>
                <a:r>
                  <a:rPr lang="en-US" sz="2000" dirty="0" err="1"/>
                  <a:t>представление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c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 матричной форме следующим образом: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матрица скрытых состояний;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вектор внимания;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- представление последовательности (вектор контекста).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3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Другой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способ объяснения самовнимания для каждого вектора контекста.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индексы по всей входной последовательности (здесь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Вес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не является параметром, как в обычной нейронной сети, а является производным от функции над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Например,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7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650795"/>
            <a:ext cx="5373260" cy="189644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сети самовосприятия для прогнозирования клинической диагностики на основе показателей пациента.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Схема кодера, основанная на самовнимании, для создания значений контекстного вектора для многомерных временных рядов.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00" y="2108926"/>
            <a:ext cx="3434735" cy="44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en-US" sz="2000" dirty="0" err="1" smtClean="0"/>
                  <a:t>Внимание</a:t>
                </a:r>
                <a:r>
                  <a:rPr lang="en-US" sz="2000" dirty="0" smtClean="0"/>
                  <a:t> "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/>
                  <a:t>" - это модификация самовнимания, предлагающая разбить каждый скрытый вектор.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в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и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такой, что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используются для расчета </a:t>
                </a:r>
                <a:r>
                  <a:rPr lang="en-US" sz="2000" dirty="0" err="1"/>
                  <a:t>распределения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внимания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 дополнительным вниманием: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длина окна внимания 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вектор единиц.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Затем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часть значений используется для получения контекстного представления.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Таким образом, мы вводим отдельные веса для текущего ввода и предыдущих вводов.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Вы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можете выбрать в качестве </a:t>
                </a:r>
                <a:r>
                  <a:rPr lang="en-US" sz="2000" dirty="0" err="1"/>
                  <a:t>ключаответзначение</a:t>
                </a:r>
                <a:r>
                  <a:rPr lang="en-US" sz="2000" dirty="0"/>
                  <a:t> исходя из вашей задачи. например, ключом может быть все, кроме последних значений, а значение - последнее значение последовательности.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1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1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ru-RU" sz="2000" b="1" i="1" dirty="0" smtClean="0"/>
                  <a:t>Внимание </a:t>
                </a:r>
                <a:r>
                  <a:rPr lang="en-US" sz="2000" b="1" i="1" dirty="0" err="1" smtClean="0"/>
                  <a:t>Запрос</a:t>
                </a:r>
                <a:r>
                  <a:rPr lang="ru-RU" sz="2000" b="1" i="1" dirty="0" smtClean="0"/>
                  <a:t>-</a:t>
                </a:r>
                <a:r>
                  <a:rPr lang="en-US" sz="2000" b="1" i="1" dirty="0" err="1" smtClean="0"/>
                  <a:t>ключ-значение</a:t>
                </a:r>
                <a:r>
                  <a:rPr lang="en-US" sz="2000" b="1" i="1" dirty="0" smtClean="0"/>
                  <a:t>  </a:t>
                </a:r>
                <a:endParaRPr lang="ru-RU" sz="2000" b="1" i="1" dirty="0"/>
              </a:p>
              <a:p>
                <a:pPr algn="l" rtl="0"/>
                <a:r>
                  <a:rPr lang="en-US" sz="2000" dirty="0" err="1" smtClean="0"/>
                  <a:t>Самовнимание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запрос</a:t>
                </a:r>
                <a:r>
                  <a:rPr lang="ru-RU" sz="2000" dirty="0" smtClean="0"/>
                  <a:t>-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было предложено, чтобы каждый входной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мо</a:t>
                </a:r>
                <a:r>
                  <a:rPr lang="ru-RU" sz="2000" dirty="0" smtClean="0"/>
                  <a:t>г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использоваться в операции внимания тремя различными способами: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Запрос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для вычисления весов для собственного вывода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для расчета весов для выхода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r>
                  <a:rPr lang="en-US" sz="2000" b="1" i="1" dirty="0" err="1"/>
                  <a:t>значение</a:t>
                </a:r>
                <a:r>
                  <a:rPr lang="en-US" sz="20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используется как часть взвешенной суммы для вычисления каждого выходного вектора после вычисления весов. </a:t>
                </a:r>
                <a:endParaRPr lang="ru-RU" sz="2000" dirty="0" smtClean="0"/>
              </a:p>
              <a:p>
                <a:r>
                  <a:rPr lang="en-US" sz="2000" dirty="0" err="1" smtClean="0"/>
                  <a:t>мы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можем ввести три вектора (полученные матрицей трех весов):</a:t>
                </a:r>
                <a:endParaRPr lang="ru-RU" sz="20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Все три матрицы весов должны иметь размерность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размер окна (или входа). В этом случае выходной вектор можно рассчитать как "</a:t>
                </a:r>
                <a:r>
                  <a:rPr lang="en-US" sz="2000" dirty="0" smtClean="0"/>
                  <a:t>масштабированный точечный продукт "</a:t>
                </a:r>
                <a:br>
                  <a:rPr lang="en-US" sz="2000" dirty="0" smtClean="0"/>
                </a:b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1" y="4554691"/>
            <a:ext cx="3387643" cy="21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Подход </a:t>
            </a:r>
            <a:r>
              <a:rPr lang="ru-RU" sz="2000" b="1" dirty="0" err="1"/>
              <a:t>Force-back</a:t>
            </a:r>
            <a:r>
              <a:rPr lang="ru-RU" sz="2000" b="1" dirty="0"/>
              <a:t> FCN</a:t>
            </a:r>
            <a:r>
              <a:rPr lang="ru-RU" sz="2000" dirty="0"/>
              <a:t> предполагает, </a:t>
            </a:r>
            <a:r>
              <a:rPr lang="ru-RU" sz="2000" dirty="0" smtClean="0"/>
              <a:t>что для каждого сегмента </a:t>
            </a:r>
            <a:r>
              <a:rPr lang="ru-RU" sz="2000" dirty="0"/>
              <a:t>должны быть </a:t>
            </a:r>
            <a:r>
              <a:rPr lang="ru-RU" sz="2000" dirty="0" smtClean="0"/>
              <a:t>предсказаны как следующие, так </a:t>
            </a:r>
            <a:r>
              <a:rPr lang="ru-RU" sz="2000" dirty="0"/>
              <a:t>и предыдущие </a:t>
            </a:r>
            <a:r>
              <a:rPr lang="ru-RU" sz="2000" dirty="0" smtClean="0"/>
              <a:t>значения.</a:t>
            </a:r>
            <a:r>
              <a:rPr lang="ru-RU" sz="2000" dirty="0"/>
              <a:t> Например, обратное прогнозирование может использоваться для вычисления ошибок и </a:t>
            </a:r>
            <a:r>
              <a:rPr lang="ru-RU" sz="2000" dirty="0" smtClean="0"/>
              <a:t>их уменьшения.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Сеть N-BEATS предлагает использовать стек </a:t>
            </a:r>
            <a:r>
              <a:rPr lang="ru-RU" sz="2000" dirty="0" smtClean="0"/>
              <a:t>сетей FCN</a:t>
            </a:r>
            <a:r>
              <a:rPr lang="en-US" sz="2000" dirty="0" smtClean="0"/>
              <a:t>N</a:t>
            </a:r>
            <a:r>
              <a:rPr lang="ru-RU" sz="2000" dirty="0" smtClean="0"/>
              <a:t>, </a:t>
            </a:r>
            <a:r>
              <a:rPr lang="ru-RU" sz="2000" dirty="0"/>
              <a:t>каждая из которых прогнозирует результат на основе ошибки предыдущей.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Пример </a:t>
            </a:r>
            <a:r>
              <a:rPr lang="ru-RU" sz="2000" b="1" dirty="0" err="1" smtClean="0"/>
              <a:t>Полносвязная</a:t>
            </a:r>
            <a:r>
              <a:rPr lang="ru-RU" sz="2000" b="1" dirty="0" smtClean="0"/>
              <a:t> </a:t>
            </a:r>
            <a:r>
              <a:rPr lang="ru-RU" sz="2000" b="1" dirty="0"/>
              <a:t>сеть N-BEATS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Идея  </a:t>
            </a:r>
            <a:r>
              <a:rPr lang="ru-RU" sz="2000" b="1" dirty="0"/>
              <a:t>N-BEATS</a:t>
            </a:r>
            <a:r>
              <a:rPr lang="ru-RU" sz="2000" dirty="0"/>
              <a:t>  заключается в следующем: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1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силы и назад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в выборке в обратном направлении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вне выборки в прямом направлении)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обратного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предсказания</a:t>
            </a:r>
            <a:r>
              <a:rPr lang="ru-RU" sz="2000" dirty="0"/>
              <a:t>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2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ошибки в </a:t>
            </a:r>
            <a:r>
              <a:rPr lang="ru-RU" sz="2000" dirty="0" smtClean="0"/>
              <a:t>обратном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направлении</a:t>
            </a:r>
            <a:r>
              <a:rPr lang="en-US" sz="2000" dirty="0" smtClean="0"/>
              <a:t> </a:t>
            </a:r>
            <a:r>
              <a:rPr lang="ru-RU" sz="2000" dirty="0" smtClean="0"/>
              <a:t>и правильный </a:t>
            </a:r>
            <a:r>
              <a:rPr lang="ru-RU" sz="2000" dirty="0"/>
              <a:t>прогноз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вперед </a:t>
            </a:r>
            <a:r>
              <a:rPr lang="ru-RU" sz="2000" dirty="0"/>
              <a:t>(сделанный из блока 1).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предсказания </a:t>
            </a:r>
            <a:endParaRPr lang="ru-RU" sz="2000" dirty="0" smtClean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повторить этап 2 и уточнить прогноз</a:t>
            </a:r>
            <a:br>
              <a:rPr lang="ru-RU" sz="2000" dirty="0" smtClean="0"/>
            </a:br>
            <a:r>
              <a:rPr lang="ru-RU" sz="2000" dirty="0" smtClean="0"/>
              <a:t> вне выборки.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17" y="2506587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300" b="1" dirty="0">
                <a:solidFill>
                  <a:srgbClr val="000000"/>
                </a:solidFill>
              </a:rPr>
              <a:t>Внимание </a:t>
            </a:r>
            <a:r>
              <a:rPr lang="ru-RU" sz="3300" b="1" dirty="0"/>
              <a:t>Пример временной свертки - </a:t>
            </a:r>
            <a:r>
              <a:rPr lang="ru-RU" sz="3300" b="1" dirty="0" err="1"/>
              <a:t>самовнимание</a:t>
            </a:r>
            <a:endParaRPr lang="ru-RU" altLang="ru-RU" sz="33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 smtClean="0"/>
              <a:t>Пример </a:t>
            </a:r>
            <a:r>
              <a:rPr lang="en-US" sz="2000" dirty="0"/>
              <a:t>Temporal-convolution - сеть самовнимания (запрос-ключ-значение) для многомерной классификации временных рядов.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09897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smtClean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b="1" dirty="0"/>
              <a:t>Многоголовое внимание</a:t>
            </a:r>
            <a:endParaRPr lang="ru-RU" sz="2000" dirty="0"/>
          </a:p>
          <a:p>
            <a:r>
              <a:rPr lang="ru-RU" sz="2000" dirty="0"/>
              <a:t>Различительную силу </a:t>
            </a:r>
            <a:r>
              <a:rPr lang="ru-RU" sz="2000" dirty="0" err="1"/>
              <a:t>самовнимания</a:t>
            </a:r>
            <a:r>
              <a:rPr lang="ru-RU" sz="2000" dirty="0"/>
              <a:t> можно повысить, используя его ансамбль. Объединение может быть реализовано путем объединения нескольких слоев </a:t>
            </a:r>
            <a:r>
              <a:rPr lang="ru-RU" sz="2000" dirty="0" err="1"/>
              <a:t>самовнимания</a:t>
            </a:r>
            <a:r>
              <a:rPr lang="ru-RU" sz="2000" dirty="0"/>
              <a:t> параллельно (которые мы будем индексировать с помощью 𝑟), каждый с различной матрицей весов 𝑊𝑟𝑞, 𝑊𝑟𝑘, 𝑊𝑟𝑣. </a:t>
            </a:r>
            <a:endParaRPr lang="ru-RU" sz="2000" dirty="0" smtClean="0"/>
          </a:p>
          <a:p>
            <a:r>
              <a:rPr lang="ru-RU" sz="2000" dirty="0"/>
              <a:t>Для каждого входа 𝑥𝑖 каждая голова внимания производит другой выходной вектор 𝑦𝑟𝑖. Мы объединяем их и передаем через линейное преобразование, чтобы уменьшить размерность до. </a:t>
            </a:r>
            <a:endParaRPr lang="ru-RU" sz="2000" dirty="0" smtClean="0"/>
          </a:p>
          <a:p>
            <a:r>
              <a:rPr lang="ru-RU" sz="2000" i="1" dirty="0" smtClean="0"/>
              <a:t>Примечание</a:t>
            </a:r>
            <a:endParaRPr lang="ru-RU" sz="2000" dirty="0"/>
          </a:p>
          <a:p>
            <a:r>
              <a:rPr lang="ru-RU" sz="2000" dirty="0" smtClean="0"/>
              <a:t>можно </a:t>
            </a:r>
            <a:r>
              <a:rPr lang="ru-RU" sz="2000" dirty="0"/>
              <a:t>выделить:</a:t>
            </a:r>
          </a:p>
          <a:p>
            <a:pPr lvl="3"/>
            <a:r>
              <a:rPr lang="ru-RU" sz="2000" b="1" dirty="0"/>
              <a:t>Узкое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головами</a:t>
            </a:r>
            <a:r>
              <a:rPr lang="ru-RU" sz="2000" dirty="0"/>
              <a:t> : разрезать входной вектор на r частей (если вектор имеет 256 измерений, и у нас есть 8 </a:t>
            </a:r>
            <a:r>
              <a:rPr lang="ru-RU" sz="2000" dirty="0" smtClean="0"/>
              <a:t>голов </a:t>
            </a:r>
            <a:r>
              <a:rPr lang="ru-RU" sz="2000" dirty="0"/>
              <a:t>внимания, мы разрезаем его на 8 частей по </a:t>
            </a:r>
            <a:r>
              <a:rPr lang="ru-RU" sz="2000" dirty="0" smtClean="0"/>
              <a:t>32 значения).</a:t>
            </a:r>
            <a:endParaRPr lang="ru-RU" sz="2000" dirty="0"/>
          </a:p>
          <a:p>
            <a:pPr lvl="3"/>
            <a:r>
              <a:rPr lang="ru-RU" sz="2000" b="1" dirty="0"/>
              <a:t>широкое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</a:t>
            </a:r>
            <a:r>
              <a:rPr lang="ru-RU" sz="2000" b="1" dirty="0" smtClean="0"/>
              <a:t>головами</a:t>
            </a:r>
            <a:r>
              <a:rPr lang="ru-RU" sz="2000" dirty="0" smtClean="0"/>
              <a:t>: </a:t>
            </a:r>
            <a:r>
              <a:rPr lang="ru-RU" sz="2000" dirty="0"/>
              <a:t>создание матриц </a:t>
            </a:r>
            <a:r>
              <a:rPr lang="ru-RU" sz="2000" dirty="0" smtClean="0"/>
              <a:t>𝑟 </a:t>
            </a:r>
            <a:r>
              <a:rPr lang="ru-RU" sz="2000" dirty="0"/>
              <a:t>с полным размером </a:t>
            </a:r>
            <a:r>
              <a:rPr lang="ru-RU" sz="2000" dirty="0" smtClean="0"/>
              <a:t>(для </a:t>
            </a:r>
            <a:r>
              <a:rPr lang="ru-RU" sz="2000" dirty="0"/>
              <a:t>256 </a:t>
            </a:r>
            <a:r>
              <a:rPr lang="ru-RU" sz="2000" dirty="0" err="1"/>
              <a:t>dim</a:t>
            </a:r>
            <a:r>
              <a:rPr lang="ru-RU" sz="2000" dirty="0"/>
              <a:t> создайте 8 головок внимания, с 256 × 256 </a:t>
            </a:r>
            <a:r>
              <a:rPr lang="ru-RU" sz="2000" dirty="0" err="1"/>
              <a:t>dim</a:t>
            </a:r>
            <a:r>
              <a:rPr lang="ru-RU" sz="2000" dirty="0" smtClean="0"/>
              <a:t>.) </a:t>
            </a:r>
            <a:r>
              <a:rPr lang="ru-RU" sz="2000" dirty="0"/>
              <a:t>- Таким образом вы получите лучший результат за счет большего объема памяти и времени.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7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Пример </a:t>
                </a:r>
                <a:r>
                  <a:rPr lang="en-US" sz="2000" dirty="0"/>
                  <a:t>простой сети с многоголовым вниманием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 с маской</a:t>
            </a:r>
            <a:endParaRPr lang="ru-RU" altLang="ru-RU" sz="32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 smtClean="0"/>
                  <a:t>Недостаток простого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состоит в том, что оно сопровождается влиянием прямого и предыдущего входов на каждый выход. Это приводит к нарушению требований причинно-следственной связи. Чтобы избежать этого, матрица весов должна быть преобразована в случайную форму (т.е. матрицу треугольника). Такую операцию можно выполнить путем его умножения на соответствующую матрицу-маску. Маскирование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позволяет использовать его как аналог модели авторегрессии.  Маскирование</a:t>
                </a:r>
                <a:r>
                  <a:rPr lang="ru-RU" sz="2000" dirty="0" smtClean="0"/>
                  <a:t> внимания </a:t>
                </a:r>
                <a:r>
                  <a:rPr lang="ru-RU" sz="2000" dirty="0"/>
                  <a:t>можно представить как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маскирующая матрица - верхний треугольник, в следующем виде</a:t>
                </a:r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Где мы используем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поскольку мы хотим, чтобы эти элементы были равны нулю после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algn="l" rt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pPr algn="l" rtl="0">
                  <a:lnSpc>
                    <a:spcPct val="12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r="-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6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 с маской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i="1" dirty="0" smtClean="0"/>
              <a:t>Примечание</a:t>
            </a:r>
            <a:r>
              <a:rPr lang="ru-RU" sz="2000" i="1" dirty="0"/>
              <a:t>.</a:t>
            </a:r>
            <a:r>
              <a:rPr lang="ru-RU" sz="2000" dirty="0"/>
              <a:t>  Маскирование </a:t>
            </a:r>
            <a:r>
              <a:rPr lang="ru-RU" sz="2000" dirty="0" err="1" smtClean="0"/>
              <a:t>самовнимания</a:t>
            </a:r>
            <a:r>
              <a:rPr lang="ru-RU" sz="2000" dirty="0"/>
              <a:t>, чтобы элементы могли обращаться только к входным элементам, которые предшествуют им в последовательности. Обратите внимание, что символ умножения немного вводит в заблуждение: мы фактически устанавливаем замаскированные элементы (белые квадраты) на -∞.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8" y="2001808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нескольких подходов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многоголовое замаскированное самовнимание.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296831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42542" y="424765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 памяти сжатого внимания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conv</a:t>
            </a:r>
            <a:r>
              <a:rPr lang="ru-RU" dirty="0"/>
              <a:t> - означает 1𝑥1conv для уменьшения количества сверток при </a:t>
            </a:r>
            <a:r>
              <a:rPr lang="ru-RU" dirty="0" err="1"/>
              <a:t>самовнимании</a:t>
            </a:r>
            <a:r>
              <a:rPr lang="ru-RU" dirty="0"/>
              <a:t>. Это похоже на шумоподавление - вы теряете элементы данных. В </a:t>
            </a:r>
            <a:r>
              <a:rPr lang="ru-RU" dirty="0" err="1" smtClean="0"/>
              <a:t>самовнимании</a:t>
            </a:r>
            <a:r>
              <a:rPr lang="ru-RU" dirty="0" smtClean="0"/>
              <a:t> </a:t>
            </a:r>
            <a:r>
              <a:rPr lang="ru-RU" dirty="0"/>
              <a:t>декодера вы обрабатываете все данные вместе. При локальном внимании вы обрабатываете данные из каждой позиции скользящего окна отдельно и результаты </a:t>
            </a:r>
            <a:r>
              <a:rPr lang="ru-RU" dirty="0" err="1" smtClean="0"/>
              <a:t>объеденяем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7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 smtClean="0"/>
              <a:t>Блок</a:t>
            </a:r>
            <a:r>
              <a:rPr lang="en-US" sz="3200" b="1" dirty="0" smtClean="0"/>
              <a:t> </a:t>
            </a:r>
            <a:r>
              <a:rPr lang="en-US" sz="3200" b="1" dirty="0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Блок </a:t>
            </a:r>
            <a:r>
              <a:rPr lang="ru-RU" sz="2000" dirty="0"/>
              <a:t>трансформаторов состоит из:</a:t>
            </a:r>
          </a:p>
          <a:p>
            <a:pPr lvl="1"/>
            <a:r>
              <a:rPr lang="ru-RU" sz="2000" dirty="0"/>
              <a:t>слой </a:t>
            </a:r>
            <a:r>
              <a:rPr lang="ru-RU" sz="2000" dirty="0" err="1"/>
              <a:t>самовнимания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нормализация слоя,</a:t>
            </a:r>
          </a:p>
          <a:p>
            <a:pPr lvl="1"/>
            <a:r>
              <a:rPr lang="ru-RU" sz="2000" dirty="0"/>
              <a:t>слой прямой связи (один MLP применяется независимо к каждому вектору),</a:t>
            </a:r>
          </a:p>
          <a:p>
            <a:pPr lvl="1"/>
            <a:r>
              <a:rPr lang="ru-RU" sz="2000" dirty="0"/>
              <a:t>и еще одна нормализация слоя.</a:t>
            </a:r>
          </a:p>
          <a:p>
            <a:pPr lvl="1"/>
            <a:r>
              <a:rPr lang="ru-RU" sz="2000" dirty="0"/>
              <a:t>Остаточные соединения добавляются вокруг обоих перед нормализацией.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0"/>
            <a:r>
              <a:rPr lang="ru-RU" sz="2000" dirty="0"/>
              <a:t>Порядок различных компонентов не высечен на камне;</a:t>
            </a:r>
          </a:p>
          <a:p>
            <a:pPr lvl="0"/>
            <a:r>
              <a:rPr lang="ru-RU" sz="2000" dirty="0"/>
              <a:t>важно объединить </a:t>
            </a:r>
            <a:r>
              <a:rPr lang="ru-RU" sz="2000" dirty="0" err="1"/>
              <a:t>самовнимание</a:t>
            </a:r>
            <a:r>
              <a:rPr lang="ru-RU" sz="2000" dirty="0"/>
              <a:t> с локальной прямой связью, а также добавить нормализацию и остаточные связи.</a:t>
            </a:r>
          </a:p>
          <a:p>
            <a:pPr lvl="0"/>
            <a:r>
              <a:rPr lang="ru-RU" sz="2000" dirty="0"/>
              <a:t>в трансформаторе у вас может быть многоголовое внимание, и каждый MLP будет работать с другой головой.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582730"/>
            <a:ext cx="5016263" cy="22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u="sng" dirty="0"/>
              <a:t>Архитектура </a:t>
            </a:r>
            <a:r>
              <a:rPr lang="en-US" sz="2000" u="sng" dirty="0" err="1"/>
              <a:t>блока</a:t>
            </a:r>
            <a:r>
              <a:rPr lang="en-US" sz="2000" u="sng" dirty="0"/>
              <a:t> </a:t>
            </a:r>
            <a:r>
              <a:rPr lang="en-US" sz="2000" u="sng" dirty="0" err="1" smtClean="0"/>
              <a:t>не</a:t>
            </a:r>
            <a:r>
              <a:rPr lang="en-US" sz="2000" u="sng" dirty="0" smtClean="0"/>
              <a:t> </a:t>
            </a:r>
            <a:r>
              <a:rPr lang="en-US" sz="2000" u="sng" dirty="0" err="1"/>
              <a:t>содержит</a:t>
            </a:r>
            <a:r>
              <a:rPr lang="en-US" sz="2000" u="sng" dirty="0"/>
              <a:t> </a:t>
            </a:r>
            <a:r>
              <a:rPr lang="ru-RU" sz="2000" u="sng" dirty="0" smtClean="0"/>
              <a:t>сверток</a:t>
            </a:r>
            <a:r>
              <a:rPr lang="en-US" sz="2000" u="sng" dirty="0" smtClean="0"/>
              <a:t> </a:t>
            </a:r>
            <a:r>
              <a:rPr lang="en-US" sz="2000" u="sng" dirty="0"/>
              <a:t>- это полносвязная архитектура в исходной идее.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22956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Обратите внимание, что классическая реализация трансформатора использует нормализацию слоя вместо пакетной нормализации.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9089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/>
              <a:t>Архитектура блоков преобразования в стеке.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Преобразователь с позиционным кодированием</a:t>
            </a:r>
            <a:r>
              <a:rPr lang="ru-RU" sz="2000" dirty="0"/>
              <a:t> . Главный недостаток реализации простого преобразователя (FC) в том, что он не может изменить порядок последовательности.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Одно из возможных решений - наделить модель определенным порядком - добавить информацию о ее положении к каждому образцу в серии. Мы называем это «информацией», </a:t>
            </a:r>
            <a:r>
              <a:rPr lang="ru-RU" sz="2000" b="1" dirty="0" smtClean="0"/>
              <a:t>позиционное </a:t>
            </a:r>
            <a:r>
              <a:rPr lang="ru-RU" sz="2000" b="1" dirty="0"/>
              <a:t>кодирование.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u="sng" dirty="0"/>
              <a:t>Чтобы включить информацию о порядке последовательности, в архитектуру преобразователя </a:t>
            </a:r>
            <a:r>
              <a:rPr lang="ru-RU" sz="2000" u="sng" dirty="0" smtClean="0"/>
              <a:t>можно использовать </a:t>
            </a:r>
            <a:r>
              <a:rPr lang="ru-RU" sz="2000" u="sng" dirty="0"/>
              <a:t>кодирование положения.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Кодирование выполняется путем сопоставления значений временных шагов 𝑡: 𝑡 + 𝜏 с </a:t>
            </a:r>
            <a:r>
              <a:rPr lang="ru-RU" sz="2000" dirty="0" smtClean="0"/>
              <a:t>таблицей, </a:t>
            </a:r>
            <a:r>
              <a:rPr lang="ru-RU" sz="2000" dirty="0"/>
              <a:t>которая позволяет получить d-мерный код для каждого временного шага.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должно выполняться как во время обучения, так и во время оценки.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может быть выполнено как:</a:t>
            </a:r>
          </a:p>
          <a:p>
            <a:pPr lvl="1">
              <a:spcBef>
                <a:spcPts val="0"/>
              </a:spcBef>
            </a:pPr>
            <a:r>
              <a:rPr lang="ru-RU" sz="2000" dirty="0" err="1"/>
              <a:t>рандомизированная</a:t>
            </a:r>
            <a:r>
              <a:rPr lang="ru-RU" sz="2000" dirty="0"/>
              <a:t> кодировка (фиксируется как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обученная кодировка (</a:t>
            </a:r>
            <a:r>
              <a:rPr lang="ru-RU" sz="2000" dirty="0" err="1" smtClean="0"/>
              <a:t>предобученный</a:t>
            </a:r>
            <a:r>
              <a:rPr lang="ru-RU" sz="2000" dirty="0" smtClean="0"/>
              <a:t>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фиксированное кодирование функции (в исходном предложении)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В </a:t>
                </a:r>
                <a:r>
                  <a:rPr lang="en-US" sz="2000" u="sng" dirty="0"/>
                  <a:t>первоначально предложенное представление позиции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кодирование</a:t>
                </a:r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algn="l" rtl="0"/>
                <a:endParaRPr lang="ru-RU" sz="2000" dirty="0"/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dirty="0"/>
                  <a:t>Пример 128-мерного позиционного кодирования для последовательности с максимальной длиной 50. Каждая строка представляет вектор внедрения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</a:t>
            </a:r>
            <a:r>
              <a:rPr lang="ru-RU" b="1" dirty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Другой подход </a:t>
            </a:r>
            <a:r>
              <a:rPr lang="ru-RU" sz="2000" u="sng" dirty="0" smtClean="0"/>
              <a:t>FCN</a:t>
            </a:r>
            <a:r>
              <a:rPr lang="en-US" sz="2000" u="sng" dirty="0" smtClean="0"/>
              <a:t>N</a:t>
            </a:r>
            <a:r>
              <a:rPr lang="ru-RU" sz="2000" u="sng" dirty="0" smtClean="0"/>
              <a:t> </a:t>
            </a:r>
            <a:r>
              <a:rPr lang="ru-RU" sz="2000" u="sng" dirty="0"/>
              <a:t>использует каждый прогнозируемый выход (или набор выходных данных) как часть входных данных.</a:t>
            </a:r>
            <a:endParaRPr lang="ru-RU" sz="2000" dirty="0"/>
          </a:p>
          <a:p>
            <a:pPr lvl="0"/>
            <a:r>
              <a:rPr lang="ru-RU" sz="2000" dirty="0"/>
              <a:t>В этом случае «</a:t>
            </a:r>
            <a:r>
              <a:rPr lang="ru-RU" sz="2000" dirty="0" err="1"/>
              <a:t>псевдорекуррентное</a:t>
            </a:r>
            <a:r>
              <a:rPr lang="ru-RU" sz="2000" dirty="0"/>
              <a:t> соединение» может быть реализовано посредством обратной связи.</a:t>
            </a:r>
          </a:p>
          <a:p>
            <a:pPr lvl="0"/>
            <a:r>
              <a:rPr lang="ru-RU" sz="2000" dirty="0"/>
              <a:t>Эти сети воплощают идею нелинейной модели авторегрессии (или  </a:t>
            </a:r>
            <a:r>
              <a:rPr lang="ru-RU" sz="2000" b="1" dirty="0"/>
              <a:t>нелинейной сети авторегрессии, NAR</a:t>
            </a:r>
            <a:r>
              <a:rPr lang="ru-RU" sz="2000" dirty="0"/>
              <a:t> ), где веса являются параметрами авторегрессии.</a:t>
            </a:r>
          </a:p>
          <a:p>
            <a:pPr lvl="0"/>
            <a:r>
              <a:rPr lang="ru-RU" sz="2000" dirty="0"/>
              <a:t>Пример нелинейной </a:t>
            </a:r>
            <a:r>
              <a:rPr lang="ru-RU" sz="2000" dirty="0" err="1"/>
              <a:t>авторегрессионной</a:t>
            </a:r>
            <a:r>
              <a:rPr lang="ru-RU" sz="2000" dirty="0"/>
              <a:t> сети.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000" y="3285223"/>
            <a:ext cx="7353521" cy="33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endParaRPr lang="ru-RU" sz="2000" dirty="0"/>
          </a:p>
          <a:p>
            <a:pPr lvl="1"/>
            <a:r>
              <a:rPr lang="ru-RU" sz="2000" u="sng" dirty="0"/>
              <a:t>Как показано выше,</a:t>
            </a:r>
            <a:r>
              <a:rPr lang="ru-RU" sz="2000" dirty="0"/>
              <a:t>  извлечение признаков на основе </a:t>
            </a:r>
            <a:r>
              <a:rPr lang="ru-RU" sz="2000" dirty="0" err="1" smtClean="0"/>
              <a:t>трансформера</a:t>
            </a:r>
            <a:r>
              <a:rPr lang="ru-RU" sz="2000" dirty="0" smtClean="0"/>
              <a:t> </a:t>
            </a:r>
            <a:r>
              <a:rPr lang="ru-RU" sz="2000" dirty="0"/>
              <a:t>временных рядов состоит из встраивания входных данных, выполняемого полностью 1-мерной </a:t>
            </a:r>
            <a:r>
              <a:rPr lang="ru-RU" sz="2000" dirty="0" err="1"/>
              <a:t>сверточной</a:t>
            </a:r>
            <a:r>
              <a:rPr lang="ru-RU" sz="2000" dirty="0"/>
              <a:t> сетью и кодировщиком положения.</a:t>
            </a:r>
          </a:p>
          <a:p>
            <a:pPr lvl="1"/>
            <a:r>
              <a:rPr lang="ru-RU" sz="2000" dirty="0"/>
              <a:t>Причина, по которой кодирование позиций добавляется (вместо конкатенации), связана с высокой размерностью входных данных (N </a:t>
            </a:r>
            <a:r>
              <a:rPr lang="ru-RU" sz="2000" dirty="0" smtClean="0"/>
              <a:t>карт </a:t>
            </a:r>
            <a:r>
              <a:rPr lang="ru-RU" sz="2000" dirty="0"/>
              <a:t>- встраивание признаков).</a:t>
            </a:r>
          </a:p>
          <a:p>
            <a:pPr lvl="1"/>
            <a:r>
              <a:rPr lang="ru-RU" sz="2000" b="1" u="sng" dirty="0"/>
              <a:t>Добавив матрицу кодирования позиций, вы получите признаки </a:t>
            </a:r>
            <a:r>
              <a:rPr lang="ru-RU" sz="2000" b="1" u="sng" dirty="0" smtClean="0"/>
              <a:t>ортогональными, </a:t>
            </a:r>
            <a:r>
              <a:rPr lang="ru-RU" sz="2000" b="1" u="sng" dirty="0"/>
              <a:t>что означает </a:t>
            </a:r>
            <a:r>
              <a:rPr lang="ru-RU" sz="2000" b="1" u="sng" dirty="0" err="1" smtClean="0"/>
              <a:t>боьлше</a:t>
            </a:r>
            <a:r>
              <a:rPr lang="ru-RU" sz="2000" b="1" u="sng" dirty="0" smtClean="0"/>
              <a:t> </a:t>
            </a:r>
            <a:r>
              <a:rPr lang="ru-RU" sz="2000" b="1" u="sng" dirty="0"/>
              <a:t>внимание к нескольким </a:t>
            </a:r>
            <a:r>
              <a:rPr lang="ru-RU" sz="2000" b="1" u="sng" dirty="0" smtClean="0"/>
              <a:t>головам.</a:t>
            </a:r>
            <a:endParaRPr lang="ru-RU" sz="2000" dirty="0"/>
          </a:p>
          <a:p>
            <a:pPr lvl="1"/>
            <a:r>
              <a:rPr lang="ru-RU" sz="2000" b="1" u="sng" dirty="0"/>
              <a:t>Кодирование позиции добавляет к данным лишь небольшие фрагменты выводов (например, шумы) - ожидается, что это не повлияет на полученную точность.</a:t>
            </a:r>
            <a:endParaRPr lang="ru-RU" sz="2000" dirty="0"/>
          </a:p>
          <a:p>
            <a:r>
              <a:rPr lang="ru-RU" sz="2000" dirty="0"/>
              <a:t>Пример многоголовой сети внимания для классификации временных рядов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4210216"/>
            <a:ext cx="9730471" cy="17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Несколько статей предложили ряд модификаций внимания для временных рядов.</a:t>
            </a:r>
            <a:br>
              <a:rPr lang="en-US" sz="2000" dirty="0"/>
            </a:br>
            <a:r>
              <a:rPr lang="en-US" sz="2000" dirty="0"/>
              <a:t>Один из самых популярных - </a:t>
            </a:r>
            <a:r>
              <a:rPr lang="en-US" sz="2000" b="1" dirty="0"/>
              <a:t>Закрытый линейный блок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Другой - блок временного внимания.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Блок сжатия и возбуждения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качестве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альтернативное внимание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122" y="4730219"/>
            <a:ext cx="4944459" cy="19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ru-RU" b="1" dirty="0"/>
              <a:t>Использование методов глубокого обучения в анализе временных рядов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b="1" dirty="0" err="1" smtClean="0"/>
              <a:t>Полностью</a:t>
            </a:r>
            <a:r>
              <a:rPr lang="en-US" sz="2000" b="1" dirty="0" smtClean="0"/>
              <a:t> </a:t>
            </a:r>
            <a:r>
              <a:rPr lang="ru-RU" sz="2000" b="1" dirty="0" smtClean="0"/>
              <a:t>связанная</a:t>
            </a:r>
            <a:r>
              <a:rPr lang="en-US" sz="2000" b="1" dirty="0" smtClean="0"/>
              <a:t> </a:t>
            </a:r>
            <a:r>
              <a:rPr lang="en-US" sz="2000" b="1" dirty="0"/>
              <a:t>сеть</a:t>
            </a:r>
            <a:r>
              <a:rPr lang="en-US" sz="2000" dirty="0"/>
              <a:t> </a:t>
            </a:r>
            <a:r>
              <a:rPr lang="en-US" sz="2000" dirty="0" smtClean="0"/>
              <a:t>подход </a:t>
            </a:r>
            <a:r>
              <a:rPr lang="en-US" sz="2000" dirty="0"/>
              <a:t>не пользуется популярностью в анализе временных рядов из-за нескольких </a:t>
            </a:r>
            <a:r>
              <a:rPr lang="en-US" sz="2000" b="1" dirty="0"/>
              <a:t>недостатки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0"/>
            <a:r>
              <a:rPr lang="ru-RU" sz="2000" u="sng" dirty="0"/>
              <a:t>Отсутствие учета связности между сегментами</a:t>
            </a:r>
            <a:r>
              <a:rPr lang="ru-RU" sz="2000" dirty="0"/>
              <a:t>  </a:t>
            </a:r>
            <a:r>
              <a:rPr lang="ru-RU" sz="2000" dirty="0" smtClean="0"/>
              <a:t>- </a:t>
            </a:r>
            <a:r>
              <a:rPr lang="ru-RU" sz="2000" dirty="0"/>
              <a:t>сети MLP не </a:t>
            </a:r>
            <a:r>
              <a:rPr lang="ru-RU" sz="2000" dirty="0" smtClean="0"/>
              <a:t>учитывают </a:t>
            </a:r>
            <a:r>
              <a:rPr lang="ru-RU" sz="2000" dirty="0"/>
              <a:t>подобие и </a:t>
            </a:r>
            <a:r>
              <a:rPr lang="ru-RU" sz="2000" dirty="0" smtClean="0"/>
              <a:t>связь поведения </a:t>
            </a:r>
            <a:r>
              <a:rPr lang="ru-RU" sz="2000" dirty="0"/>
              <a:t>последовательных входных данных (например, в скрытом состоянии RNN реализована «память» функций последовательных сегментов). </a:t>
            </a:r>
            <a:endParaRPr lang="ru-RU" sz="2000" dirty="0" smtClean="0"/>
          </a:p>
          <a:p>
            <a:pPr lvl="0"/>
            <a:r>
              <a:rPr lang="ru-RU" sz="2000" u="sng" dirty="0" smtClean="0"/>
              <a:t>Огромное </a:t>
            </a:r>
            <a:r>
              <a:rPr lang="ru-RU" sz="2000" u="sng" dirty="0"/>
              <a:t>количество параметров </a:t>
            </a:r>
            <a:r>
              <a:rPr lang="ru-RU" sz="2000" dirty="0"/>
              <a:t> (из-за отсутствия повторного использования весов как в </a:t>
            </a:r>
            <a:r>
              <a:rPr lang="ru-RU" sz="2000" dirty="0" err="1"/>
              <a:t>cnn</a:t>
            </a:r>
            <a:r>
              <a:rPr lang="ru-RU" sz="2000" dirty="0"/>
              <a:t> или </a:t>
            </a:r>
            <a:r>
              <a:rPr lang="ru-RU" sz="2000" dirty="0" err="1"/>
              <a:t>rnn</a:t>
            </a:r>
            <a:r>
              <a:rPr lang="ru-RU" sz="2000" dirty="0"/>
              <a:t>).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Этот недостаток преодолевается с помощью архитектуры </a:t>
            </a:r>
            <a:r>
              <a:rPr lang="ru-RU" sz="2000" dirty="0" err="1"/>
              <a:t>трансформеров</a:t>
            </a:r>
            <a:r>
              <a:rPr lang="ru-RU" sz="2000" dirty="0"/>
              <a:t> (архитектура, основанная на </a:t>
            </a:r>
            <a:r>
              <a:rPr lang="ru-RU" sz="2000" dirty="0" smtClean="0"/>
              <a:t>внимании или миксере и на </a:t>
            </a:r>
            <a:r>
              <a:rPr lang="ru-RU" sz="2000" dirty="0" err="1"/>
              <a:t>полносвязных</a:t>
            </a:r>
            <a:r>
              <a:rPr lang="ru-RU" sz="2000" dirty="0"/>
              <a:t> сетях).</a:t>
            </a:r>
          </a:p>
          <a:p>
            <a:pPr algn="l" rtl="0"/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194" name="Picture 2" descr="Fully Connected vs Convolutional Neural Networks | by Pooja Mahajan | The  Start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94" y="4001299"/>
            <a:ext cx="3850058" cy="26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0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полносвязная</a:t>
            </a:r>
            <a:r>
              <a:rPr lang="ru-RU" b="1" dirty="0" smtClean="0"/>
              <a:t> сеть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dirty="0"/>
              <a:t>Подход </a:t>
            </a:r>
            <a:r>
              <a:rPr lang="ru-RU" sz="2000" b="1" dirty="0" err="1"/>
              <a:t>Force-back</a:t>
            </a:r>
            <a:r>
              <a:rPr lang="ru-RU" sz="2000" b="1" dirty="0"/>
              <a:t> FCN</a:t>
            </a:r>
            <a:r>
              <a:rPr lang="ru-RU" sz="2000" dirty="0"/>
              <a:t> предполагает, </a:t>
            </a:r>
            <a:r>
              <a:rPr lang="ru-RU" sz="2000" dirty="0" smtClean="0"/>
              <a:t>что для каждого сегмента </a:t>
            </a:r>
            <a:r>
              <a:rPr lang="ru-RU" sz="2000" dirty="0"/>
              <a:t>должны быть </a:t>
            </a:r>
            <a:r>
              <a:rPr lang="ru-RU" sz="2000" dirty="0" smtClean="0"/>
              <a:t>предсказаны как следующие, так </a:t>
            </a:r>
            <a:r>
              <a:rPr lang="ru-RU" sz="2000" dirty="0"/>
              <a:t>и предыдущие </a:t>
            </a:r>
            <a:r>
              <a:rPr lang="ru-RU" sz="2000" dirty="0" smtClean="0"/>
              <a:t>значения.</a:t>
            </a:r>
            <a:r>
              <a:rPr lang="ru-RU" sz="2000" dirty="0"/>
              <a:t> Например, обратное прогнозирование может использоваться для вычисления ошибок и </a:t>
            </a:r>
            <a:r>
              <a:rPr lang="ru-RU" sz="2000" dirty="0" smtClean="0"/>
              <a:t>их уменьшения.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Сеть N-BEATS предлагает использовать стек </a:t>
            </a:r>
            <a:r>
              <a:rPr lang="ru-RU" sz="2000" dirty="0" smtClean="0"/>
              <a:t>сетей FCN</a:t>
            </a:r>
            <a:r>
              <a:rPr lang="en-US" sz="2000" dirty="0" smtClean="0"/>
              <a:t>N</a:t>
            </a:r>
            <a:r>
              <a:rPr lang="ru-RU" sz="2000" dirty="0" smtClean="0"/>
              <a:t>, </a:t>
            </a:r>
            <a:r>
              <a:rPr lang="ru-RU" sz="2000" dirty="0"/>
              <a:t>каждая из которых прогнозирует результат на основе ошибки предыдущей.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Пример </a:t>
            </a:r>
            <a:r>
              <a:rPr lang="ru-RU" sz="2000" b="1" dirty="0" err="1" smtClean="0"/>
              <a:t>Полносвязная</a:t>
            </a:r>
            <a:r>
              <a:rPr lang="ru-RU" sz="2000" b="1" dirty="0" smtClean="0"/>
              <a:t> </a:t>
            </a:r>
            <a:r>
              <a:rPr lang="ru-RU" sz="2000" b="1" dirty="0"/>
              <a:t>сеть N-BEATS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Идея  </a:t>
            </a:r>
            <a:r>
              <a:rPr lang="ru-RU" sz="2000" b="1" dirty="0"/>
              <a:t>N-BEATS</a:t>
            </a:r>
            <a:r>
              <a:rPr lang="ru-RU" sz="2000" dirty="0"/>
              <a:t>  заключается в следующем: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1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силы и назад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в выборке в обратном направлении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 </a:t>
            </a:r>
            <a:r>
              <a:rPr lang="ru-RU" sz="2000" dirty="0"/>
              <a:t>вне выборки в прямом направлении)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обратного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предсказания</a:t>
            </a:r>
            <a:r>
              <a:rPr lang="ru-RU" sz="2000" dirty="0"/>
              <a:t>.</a:t>
            </a:r>
          </a:p>
          <a:p>
            <a:pPr lvl="0">
              <a:spcBef>
                <a:spcPts val="0"/>
              </a:spcBef>
            </a:pPr>
            <a:r>
              <a:rPr lang="ru-RU" sz="2000" b="1" dirty="0"/>
              <a:t>2 блок</a:t>
            </a:r>
            <a:r>
              <a:rPr lang="ru-RU" sz="2000" dirty="0"/>
              <a:t> -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сделать прогноз ошибки в </a:t>
            </a:r>
            <a:r>
              <a:rPr lang="ru-RU" sz="2000" dirty="0" smtClean="0"/>
              <a:t>обратном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направлении</a:t>
            </a:r>
            <a:r>
              <a:rPr lang="en-US" sz="2000" dirty="0" smtClean="0"/>
              <a:t> </a:t>
            </a:r>
            <a:r>
              <a:rPr lang="ru-RU" sz="2000" dirty="0" smtClean="0"/>
              <a:t>и правильный </a:t>
            </a:r>
            <a:r>
              <a:rPr lang="ru-RU" sz="2000" dirty="0"/>
              <a:t>прогноз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вперед </a:t>
            </a:r>
            <a:r>
              <a:rPr lang="ru-RU" sz="2000" dirty="0"/>
              <a:t>(сделанный из блока 1).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вычислить ошибку предсказания </a:t>
            </a:r>
            <a:endParaRPr lang="ru-RU" sz="2000" dirty="0" smtClean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повторить этап 2 и уточнить прогноз</a:t>
            </a:r>
            <a:br>
              <a:rPr lang="ru-RU" sz="2000" dirty="0" smtClean="0"/>
            </a:br>
            <a:r>
              <a:rPr lang="ru-RU" sz="2000" dirty="0" smtClean="0"/>
              <a:t> вне выборки.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17" y="2506587"/>
            <a:ext cx="553953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FCNN </a:t>
            </a:r>
            <a:r>
              <a:rPr lang="ru-RU" b="1" dirty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Другой подход </a:t>
            </a:r>
            <a:r>
              <a:rPr lang="ru-RU" sz="2000" u="sng" dirty="0" smtClean="0"/>
              <a:t>FCN</a:t>
            </a:r>
            <a:r>
              <a:rPr lang="en-US" sz="2000" u="sng" dirty="0" smtClean="0"/>
              <a:t>N</a:t>
            </a:r>
            <a:r>
              <a:rPr lang="ru-RU" sz="2000" u="sng" dirty="0" smtClean="0"/>
              <a:t> </a:t>
            </a:r>
            <a:r>
              <a:rPr lang="ru-RU" sz="2000" u="sng" dirty="0"/>
              <a:t>использует каждый прогнозируемый выход (или набор выходных данных) как часть входных данных.</a:t>
            </a:r>
            <a:endParaRPr lang="ru-RU" sz="2000" dirty="0"/>
          </a:p>
          <a:p>
            <a:pPr lvl="0"/>
            <a:r>
              <a:rPr lang="ru-RU" sz="2000" dirty="0"/>
              <a:t>В этом случае «</a:t>
            </a:r>
            <a:r>
              <a:rPr lang="ru-RU" sz="2000" dirty="0" err="1"/>
              <a:t>псевдорекуррентное</a:t>
            </a:r>
            <a:r>
              <a:rPr lang="ru-RU" sz="2000" dirty="0"/>
              <a:t> соединение» может быть реализовано посредством обратной связи.</a:t>
            </a:r>
          </a:p>
          <a:p>
            <a:pPr lvl="0"/>
            <a:r>
              <a:rPr lang="ru-RU" sz="2000" dirty="0"/>
              <a:t>Эти сети воплощают идею нелинейной модели авторегрессии (или  </a:t>
            </a:r>
            <a:r>
              <a:rPr lang="ru-RU" sz="2000" b="1" dirty="0"/>
              <a:t>нелинейной сети авторегрессии, NAR</a:t>
            </a:r>
            <a:r>
              <a:rPr lang="ru-RU" sz="2000" dirty="0"/>
              <a:t> ), где веса являются параметрами авторегрессии.</a:t>
            </a:r>
          </a:p>
          <a:p>
            <a:pPr lvl="0"/>
            <a:r>
              <a:rPr lang="ru-RU" sz="2000" dirty="0"/>
              <a:t>Пример нелинейной </a:t>
            </a:r>
            <a:r>
              <a:rPr lang="ru-RU" sz="2000" dirty="0" err="1"/>
              <a:t>авторегрессионной</a:t>
            </a:r>
            <a:r>
              <a:rPr lang="ru-RU" sz="2000" dirty="0"/>
              <a:t> сети.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62" y="3347216"/>
            <a:ext cx="617698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4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smtClean="0"/>
              <a:t>FCNN </a:t>
            </a:r>
            <a:r>
              <a:rPr lang="ru-RU" b="1" dirty="0" smtClean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ru-RU" sz="2000" dirty="0"/>
              <a:t>Если в нелинейной авторегрессии, помимо повторного использования прогнозов в качестве входных данных, используются другие данные, подход можно назвать сетью нелинейной авторегрессии с экзогенными факторами (NARX).</a:t>
            </a:r>
          </a:p>
          <a:p>
            <a:r>
              <a:rPr lang="ru-RU" sz="2000" dirty="0"/>
              <a:t>Подходы NAR и NARX сегодня не популярны из-за низкой устойчивости к проблемам вывода (выбросы, градиентный взрыв и т. Д.).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828" y="2858896"/>
            <a:ext cx="3911600" cy="3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Самый популярный подход в применении нейронных сетей к временным рядам 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Во многих случаях необходима только одномерная свертка (из-за одномерного представления временных рядов). </a:t>
                </a:r>
                <a:endParaRPr lang="en-US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i="1" dirty="0" err="1">
                <a:solidFill>
                  <a:srgbClr val="000000"/>
                </a:solidFill>
              </a:rPr>
              <a:t>Примечание</a:t>
            </a:r>
            <a:endParaRPr lang="ru-RU" altLang="ru-RU" sz="2000" dirty="0"/>
          </a:p>
          <a:p>
            <a:pPr lvl="0"/>
            <a:r>
              <a:rPr lang="ru-RU" sz="2000" dirty="0"/>
              <a:t>Операция conv-1d соответствует фильтрам с конечной импульсной характеристикой (КИХ) при цифровой обработке сигналов.</a:t>
            </a:r>
          </a:p>
          <a:p>
            <a:pPr lvl="0"/>
            <a:r>
              <a:rPr lang="ru-RU" sz="2000" u="sng" dirty="0"/>
              <a:t>Размер ядра фильтра</a:t>
            </a:r>
            <a:r>
              <a:rPr lang="ru-RU" sz="2000" dirty="0"/>
              <a:t> 𝐾 </a:t>
            </a:r>
            <a:r>
              <a:rPr lang="ru-RU" sz="2000" u="sng" dirty="0"/>
              <a:t> соответствует размеру  рецептивного поля в классическом подходе CNN.</a:t>
            </a:r>
            <a:endParaRPr lang="ru-RU" sz="2000" dirty="0"/>
          </a:p>
          <a:p>
            <a:pPr lvl="0"/>
            <a:r>
              <a:rPr lang="ru-RU" sz="2000" dirty="0"/>
              <a:t>В соответствии с предположениями пространственной инвариантности для стандартных CNN 2d CNN для изображения), временные CNN (1d CNN для временных рядов) предполагают, что отношения не зависят от времени - таким образом, можно использовать один и тот же набор весов фильтра на каждом временном </a:t>
            </a:r>
            <a:r>
              <a:rPr lang="ru-RU" sz="2000" dirty="0" smtClean="0"/>
              <a:t>шаге.</a:t>
            </a:r>
            <a:endParaRPr lang="ru-RU" sz="2000" dirty="0"/>
          </a:p>
          <a:p>
            <a:pPr lvl="0"/>
            <a:r>
              <a:rPr lang="ru-RU" sz="2000" dirty="0"/>
              <a:t>Размер ядра фильтра необходимо тщательно настроить, чтобы модель могла использовать всю важную историческую информацию.</a:t>
            </a:r>
          </a:p>
          <a:p>
            <a:pPr lvl="0"/>
            <a:r>
              <a:rPr lang="ru-RU" sz="2000" dirty="0"/>
              <a:t>Стоит отметить, что один </a:t>
            </a:r>
            <a:r>
              <a:rPr lang="ru-RU" sz="2000" dirty="0" smtClean="0"/>
              <a:t>слой </a:t>
            </a:r>
            <a:r>
              <a:rPr lang="ru-RU" sz="2000" dirty="0"/>
              <a:t>CNN эквивалентен модели авторегрессии (AR).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2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smtClean="0"/>
              <a:t>FCNN </a:t>
            </a:r>
            <a:r>
              <a:rPr lang="ru-RU" b="1" dirty="0" smtClean="0"/>
              <a:t>Сеть нелинейной авторегрессии </a:t>
            </a:r>
            <a:r>
              <a:rPr lang="en-US" b="1" dirty="0" smtClean="0"/>
              <a:t>(NAR)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r>
              <a:rPr lang="ru-RU" sz="2000" dirty="0"/>
              <a:t>Если в нелинейной авторегрессии, помимо повторного использования прогнозов в качестве входных данных, используются другие данные, подход можно назвать сетью нелинейной авторегрессии с экзогенными факторами (NARX).</a:t>
            </a:r>
          </a:p>
          <a:p>
            <a:r>
              <a:rPr lang="ru-RU" sz="2000" dirty="0"/>
              <a:t>Подходы NAR и NARX сегодня не популярны из-за низкой устойчивости к проблемам вывода (выбросы, градиентный взрыв и т. Д.).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828" y="2858896"/>
            <a:ext cx="3911600" cy="33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 smtClean="0"/>
                  <a:t>1d свертку можно описать как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 smtClean="0"/>
                  <a:t>где</a:t>
                </a:r>
                <a:r>
                  <a:rPr lang="en-US" sz="1800" dirty="0" smtClean="0"/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вектор весов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размер</a:t>
                </a:r>
                <a:r>
                  <a:rPr lang="en-US" sz="1800" dirty="0"/>
                  <a:t> </a:t>
                </a:r>
                <a:r>
                  <a:rPr lang="en-US" sz="1800" dirty="0" err="1" smtClean="0"/>
                  <a:t>ядра</a:t>
                </a:r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это входной вектор</a:t>
                </a:r>
                <a:r>
                  <a:rPr lang="en-US" sz="1800" dirty="0" smtClean="0"/>
                  <a:t>,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- размер ввода, 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800" dirty="0"/>
                  <a:t> матрица свертки. </a:t>
                </a:r>
                <a:endParaRPr lang="ru-RU" sz="18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9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ru-RU" sz="18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Пример 1-го </a:t>
                </a:r>
                <a:r>
                  <a:rPr lang="en-US" sz="1800" dirty="0" smtClean="0"/>
                  <a:t>свертка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ru-RU" altLang="ru-RU" sz="1800" dirty="0" err="1"/>
                  <a:t>Примечание</a:t>
                </a:r>
                <a:r>
                  <a:rPr lang="ru-RU" altLang="ru-RU" sz="1800" dirty="0"/>
                  <a:t>:</a:t>
                </a:r>
                <a:r>
                  <a:rPr lang="en-US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фильтр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ядро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𝐾 </a:t>
                </a:r>
                <a:r>
                  <a:rPr lang="ru-RU" altLang="ru-RU" sz="1800" dirty="0" err="1"/>
                  <a:t>соответствует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восприимчивый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поле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размер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в</a:t>
                </a:r>
                <a:r>
                  <a:rPr lang="ru-RU" altLang="ru-RU" sz="1800" dirty="0"/>
                  <a:t> </a:t>
                </a:r>
                <a:r>
                  <a:rPr lang="ru-RU" altLang="ru-RU" sz="1800" dirty="0" err="1"/>
                  <a:t>классический</a:t>
                </a:r>
                <a:r>
                  <a:rPr lang="ru-RU" altLang="ru-RU" sz="1800" dirty="0"/>
                  <a:t> CNN </a:t>
                </a:r>
                <a:r>
                  <a:rPr lang="ru-RU" altLang="ru-RU" sz="1800" dirty="0" err="1"/>
                  <a:t>подход</a:t>
                </a:r>
                <a:r>
                  <a:rPr lang="ru-RU" altLang="ru-RU" sz="1800" dirty="0"/>
                  <a:t>.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/>
              </a:p>
              <a:p>
                <a:pPr algn="l" rtl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ru-RU" alt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29" t="-596" r="-3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 smtClean="0"/>
              <a:t>также</a:t>
            </a:r>
            <a:r>
              <a:rPr lang="en-US" sz="2000" dirty="0" smtClean="0"/>
              <a:t> </a:t>
            </a:r>
            <a:r>
              <a:rPr lang="en-US" sz="2000" dirty="0"/>
              <a:t>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 smtClean="0"/>
              <a:t>1-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/>
              <a:t>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 smtClean="0">
                <a:solidFill>
                  <a:srgbClr val="000000"/>
                </a:solidFill>
              </a:rPr>
              <a:t>также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максимальн</a:t>
            </a:r>
            <a:r>
              <a:rPr lang="ru-RU" dirty="0" err="1" smtClean="0">
                <a:solidFill>
                  <a:srgbClr val="000000"/>
                </a:solidFill>
              </a:rPr>
              <a:t>ый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пул</a:t>
            </a:r>
            <a:r>
              <a:rPr lang="ru-RU" dirty="0" err="1" smtClean="0">
                <a:solidFill>
                  <a:srgbClr val="000000"/>
                </a:solidFill>
              </a:rPr>
              <a:t>инг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7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/>
              <a:t>П</a:t>
            </a:r>
            <a:r>
              <a:rPr lang="en-US" sz="2000" dirty="0" err="1" smtClean="0"/>
              <a:t>ример</a:t>
            </a:r>
            <a:r>
              <a:rPr lang="en-US" sz="2000" dirty="0" smtClean="0"/>
              <a:t> </a:t>
            </a:r>
            <a:r>
              <a:rPr lang="en-US" sz="2000" dirty="0"/>
              <a:t>1-мерной свёрточной сети с </a:t>
            </a:r>
            <a:r>
              <a:rPr lang="en-US" sz="2000" dirty="0" err="1" smtClean="0"/>
              <a:t>dropput</a:t>
            </a:r>
            <a:r>
              <a:rPr lang="en-US" sz="2000" dirty="0" smtClean="0"/>
              <a:t> </a:t>
            </a:r>
            <a:r>
              <a:rPr lang="en-US" sz="2000" dirty="0"/>
              <a:t>входа</a:t>
            </a:r>
            <a:endParaRPr lang="ru-RU" altLang="ru-RU" sz="1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" y="1302417"/>
            <a:ext cx="9846492" cy="44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9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en-US" sz="4000" b="1" dirty="0"/>
              <a:t>1д </a:t>
            </a:r>
            <a:r>
              <a:rPr lang="en-US" sz="4000" b="1" dirty="0" err="1"/>
              <a:t>ResNet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i="1" dirty="0" err="1" smtClean="0"/>
              <a:t>Примечание</a:t>
            </a:r>
            <a:endParaRPr lang="en-US" sz="2000" i="1" dirty="0" smtClean="0"/>
          </a:p>
          <a:p>
            <a:pPr lvl="0"/>
            <a:r>
              <a:rPr lang="ru-RU" sz="2000" u="sng" dirty="0"/>
              <a:t>Большинство </a:t>
            </a:r>
            <a:r>
              <a:rPr lang="ru-RU" sz="2000" b="1" u="sng" dirty="0"/>
              <a:t>подходов</a:t>
            </a:r>
            <a:r>
              <a:rPr lang="ru-RU" sz="2000" u="sng" dirty="0"/>
              <a:t> к  </a:t>
            </a:r>
            <a:r>
              <a:rPr lang="ru-RU" sz="2000" b="1" u="sng" dirty="0"/>
              <a:t>регуляризации</a:t>
            </a:r>
            <a:r>
              <a:rPr lang="ru-RU" sz="2000" u="sng" dirty="0"/>
              <a:t>  из 2d-сверток применимы к сетям 1-мерных временных рядов, например: </a:t>
            </a:r>
            <a:endParaRPr lang="en-US" sz="2000" u="sng" dirty="0" smtClean="0"/>
          </a:p>
          <a:p>
            <a:pPr lvl="0"/>
            <a:r>
              <a:rPr lang="ru-RU" sz="2000" u="sng" dirty="0" err="1" smtClean="0"/>
              <a:t>dropput</a:t>
            </a:r>
            <a:r>
              <a:rPr lang="ru-RU" sz="2000" u="sng" dirty="0"/>
              <a:t>,</a:t>
            </a:r>
            <a:endParaRPr lang="ru-RU" sz="2000" dirty="0"/>
          </a:p>
          <a:p>
            <a:pPr lvl="0"/>
            <a:r>
              <a:rPr lang="ru-RU" sz="2000" u="sng" dirty="0"/>
              <a:t>пропущенные соединения,</a:t>
            </a:r>
            <a:endParaRPr lang="ru-RU" sz="2000" dirty="0"/>
          </a:p>
          <a:p>
            <a:pPr lvl="0"/>
            <a:r>
              <a:rPr lang="ru-RU" sz="2000" u="sng" dirty="0"/>
              <a:t>пакетная нормализация,</a:t>
            </a:r>
            <a:endParaRPr lang="ru-RU" sz="2000" dirty="0"/>
          </a:p>
          <a:p>
            <a:pPr lvl="0"/>
            <a:r>
              <a:rPr lang="ru-RU" sz="2000" u="sng" dirty="0"/>
              <a:t>1x1-свертки и прочее.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357" y="2252884"/>
            <a:ext cx="7007995" cy="149358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7975" y="5225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1d </a:t>
            </a:r>
            <a:r>
              <a:rPr lang="en-US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много</a:t>
            </a:r>
            <a:r>
              <a:rPr lang="ru-RU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мерный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ResNet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классификация временных рядов.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26" y="3905988"/>
            <a:ext cx="5707526" cy="25366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5175" y="3531920"/>
            <a:ext cx="39842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en-US" sz="2000" b="1" dirty="0" smtClean="0"/>
              <a:t>1</a:t>
            </a:r>
            <a:r>
              <a:rPr lang="en-US" sz="2000" b="1" dirty="0"/>
              <a:t>d</a:t>
            </a:r>
            <a:r>
              <a:rPr lang="en-US" sz="2000" b="1" dirty="0" smtClean="0"/>
              <a:t> </a:t>
            </a:r>
            <a:r>
              <a:rPr lang="en-US" sz="2000" b="1" dirty="0" err="1"/>
              <a:t>ResNet</a:t>
            </a:r>
            <a:r>
              <a:rPr lang="en-US" sz="2000" b="1" dirty="0"/>
              <a:t> </a:t>
            </a:r>
            <a:r>
              <a:rPr lang="en-US" sz="2000" dirty="0" smtClean="0"/>
              <a:t>для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классификация временных рядов.</a:t>
            </a:r>
            <a:endParaRPr lang="ru-RU" altLang="ru-RU" sz="1050" dirty="0"/>
          </a:p>
        </p:txBody>
      </p:sp>
    </p:spTree>
    <p:extLst>
      <p:ext uri="{BB962C8B-B14F-4D97-AF65-F5344CB8AC3E}">
        <p14:creationId xmlns:p14="http://schemas.microsoft.com/office/powerpoint/2010/main" val="2405263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31" y="177119"/>
            <a:ext cx="11151977" cy="540728"/>
          </a:xfrm>
        </p:spPr>
        <p:txBody>
          <a:bodyPr>
            <a:noAutofit/>
          </a:bodyPr>
          <a:lstStyle/>
          <a:p>
            <a:pPr algn="l" rtl="0"/>
            <a:r>
              <a:rPr lang="ru-RU" sz="3600" b="1" dirty="0" smtClean="0"/>
              <a:t>1-мерная </a:t>
            </a:r>
            <a:r>
              <a:rPr lang="ru-RU" sz="3600" b="1" dirty="0" err="1" smtClean="0"/>
              <a:t>сверточная</a:t>
            </a:r>
            <a:r>
              <a:rPr lang="ru-RU" sz="3600" b="1" dirty="0" smtClean="0"/>
              <a:t> нейронная сеть</a:t>
            </a:r>
            <a:r>
              <a:rPr lang="en-US" sz="3600" b="1" dirty="0" smtClean="0"/>
              <a:t>. </a:t>
            </a:r>
            <a:r>
              <a:rPr lang="en-US" sz="3600" b="1" dirty="0" err="1" smtClean="0"/>
              <a:t>InceptionTime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b="1" dirty="0" smtClean="0"/>
              <a:t>1d </a:t>
            </a:r>
            <a:r>
              <a:rPr lang="en-US" b="1" dirty="0" err="1"/>
              <a:t>InceptionTime</a:t>
            </a:r>
            <a:r>
              <a:rPr lang="en-US" b="1" dirty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/>
              <a:t>классификации временных рядов.</a:t>
            </a:r>
            <a:endParaRPr lang="en-US" sz="2000" u="sng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346200"/>
            <a:ext cx="6646178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1054781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br>
              <a:rPr lang="en-US" sz="4000" b="1" dirty="0" smtClean="0"/>
            </a:br>
            <a:r>
              <a:rPr lang="en-US" sz="4000" b="1" dirty="0" smtClean="0"/>
              <a:t>Пример с </a:t>
            </a:r>
            <a:r>
              <a:rPr lang="en-US" sz="4000" b="1" dirty="0" err="1" smtClean="0"/>
              <a:t>выбором</a:t>
            </a:r>
            <a:r>
              <a:rPr lang="en-US" sz="4000" b="1" dirty="0" smtClean="0"/>
              <a:t> </a:t>
            </a:r>
            <a:r>
              <a:rPr lang="ru-RU" sz="4000" b="1" dirty="0" smtClean="0"/>
              <a:t>признаков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367518"/>
            <a:ext cx="11374451" cy="5490481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В некоторых случаях  </a:t>
            </a:r>
            <a:r>
              <a:rPr lang="ru-RU" sz="2000" u="sng" dirty="0" smtClean="0"/>
              <a:t> </a:t>
            </a:r>
            <a:r>
              <a:rPr lang="ru-RU" sz="2000" u="sng" dirty="0"/>
              <a:t>вход </a:t>
            </a:r>
            <a:r>
              <a:rPr lang="ru-RU" sz="2000" u="sng" dirty="0" smtClean="0"/>
              <a:t>сети может </a:t>
            </a:r>
            <a:r>
              <a:rPr lang="ru-RU" sz="2000" u="sng" dirty="0"/>
              <a:t>быть сформирован с помощью извлечения некоторой </a:t>
            </a:r>
            <a:r>
              <a:rPr lang="ru-RU" sz="2000" u="sng" dirty="0" smtClean="0"/>
              <a:t>признаков </a:t>
            </a:r>
            <a:r>
              <a:rPr lang="ru-RU" sz="2000" u="sng" dirty="0"/>
              <a:t>из временного </a:t>
            </a:r>
            <a:r>
              <a:rPr lang="ru-RU" sz="2000" u="sng" dirty="0" smtClean="0"/>
              <a:t>ряда</a:t>
            </a:r>
            <a:r>
              <a:rPr lang="ru-RU" sz="2000" dirty="0" smtClean="0"/>
              <a:t>.</a:t>
            </a:r>
            <a:endParaRPr lang="ru-RU" sz="2000" dirty="0"/>
          </a:p>
          <a:p>
            <a:pPr lvl="0"/>
            <a:r>
              <a:rPr lang="ru-RU" sz="2000" dirty="0" smtClean="0"/>
              <a:t>Сами </a:t>
            </a:r>
            <a:r>
              <a:rPr lang="ru-RU" sz="2000" dirty="0"/>
              <a:t>данные могут быть объединены с их спектром, декомпозицией и другими преобразованиями.</a:t>
            </a:r>
          </a:p>
          <a:p>
            <a:pPr lvl="0"/>
            <a:r>
              <a:rPr lang="ru-RU" sz="2000" dirty="0"/>
              <a:t>В этом случае в качестве первого слоя могут применяться так называемые локальные свертки.</a:t>
            </a:r>
          </a:p>
          <a:p>
            <a:pPr lvl="0"/>
            <a:r>
              <a:rPr lang="ru-RU" sz="2000" dirty="0" smtClean="0"/>
              <a:t>Пример </a:t>
            </a:r>
            <a:r>
              <a:rPr lang="ru-RU" sz="2000" b="1" dirty="0" smtClean="0"/>
              <a:t>выбора </a:t>
            </a:r>
            <a:r>
              <a:rPr lang="ru-RU" sz="2000" b="1" dirty="0"/>
              <a:t>функции для слоя локальной свертки.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3156679"/>
            <a:ext cx="5892800" cy="32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46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982766"/>
            <a:ext cx="11374451" cy="568722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Стандартные 1d-сверточные слои могут быть вычислительными сложными задачами, если долгосрочные зависимости значительны.</a:t>
            </a:r>
          </a:p>
          <a:p>
            <a:pPr lvl="1"/>
            <a:r>
              <a:rPr lang="ru-RU" sz="2000" dirty="0"/>
              <a:t>Количество параметров напрямую зависит от размера </a:t>
            </a:r>
            <a:r>
              <a:rPr lang="ru-RU" sz="2000" dirty="0" smtClean="0"/>
              <a:t>рецептивного </a:t>
            </a:r>
            <a:r>
              <a:rPr lang="ru-RU" sz="2000" dirty="0"/>
              <a:t>поля.</a:t>
            </a:r>
          </a:p>
          <a:p>
            <a:pPr lvl="0"/>
            <a:r>
              <a:rPr lang="ru-RU" sz="2000" u="sng" dirty="0"/>
              <a:t>Чтобы преодолеть проблему размера рецептивного</a:t>
            </a:r>
            <a:r>
              <a:rPr lang="ru-RU" sz="2000" u="sng" dirty="0" smtClean="0"/>
              <a:t> </a:t>
            </a:r>
            <a:r>
              <a:rPr lang="ru-RU" sz="2000" u="sng" dirty="0"/>
              <a:t>поля и </a:t>
            </a:r>
            <a:r>
              <a:rPr lang="ru-RU" sz="2000" u="sng" dirty="0" smtClean="0"/>
              <a:t>обрабатывать </a:t>
            </a:r>
            <a:r>
              <a:rPr lang="ru-RU" sz="2000" u="sng" dirty="0"/>
              <a:t>долгосрочные зависимости, применяются расширенные сверточные слои.</a:t>
            </a:r>
            <a:endParaRPr lang="ru-RU" sz="2000" dirty="0"/>
          </a:p>
          <a:p>
            <a:pPr lvl="0"/>
            <a:r>
              <a:rPr lang="ru-RU" sz="2000" i="1" dirty="0"/>
              <a:t>Расширенная свертка позволяет увеличить </a:t>
            </a:r>
            <a:r>
              <a:rPr lang="ru-RU" sz="2000" i="1" dirty="0" smtClean="0"/>
              <a:t>рецептивное </a:t>
            </a:r>
            <a:r>
              <a:rPr lang="ru-RU" sz="2000" i="1" dirty="0"/>
              <a:t>поле без нарушения последовательности </a:t>
            </a:r>
            <a:r>
              <a:rPr lang="ru-RU" sz="2000" i="1" dirty="0" smtClean="0"/>
              <a:t>временного ряда, </a:t>
            </a:r>
            <a:r>
              <a:rPr lang="ru-RU" sz="2000" i="1" dirty="0"/>
              <a:t>но за счет увеличения глубины сети.</a:t>
            </a:r>
            <a:endParaRPr lang="ru-RU" sz="2000" dirty="0"/>
          </a:p>
          <a:p>
            <a:pPr lvl="0"/>
            <a:r>
              <a:rPr lang="ru-RU" sz="2000" dirty="0"/>
              <a:t>В простой каузальной свертке на графике ниже вы можете видеть, что только 5 последних временных шагов могут повлиять на выделенный результат.</a:t>
            </a:r>
          </a:p>
          <a:p>
            <a:pPr lvl="0"/>
            <a:r>
              <a:rPr lang="ru-RU" sz="2000" dirty="0" smtClean="0"/>
              <a:t>Расширение свертки позволяет </a:t>
            </a:r>
            <a:r>
              <a:rPr lang="ru-RU" sz="2000" i="1" dirty="0" smtClean="0"/>
              <a:t>рецептивному</a:t>
            </a:r>
            <a:r>
              <a:rPr lang="ru-RU" sz="2000" dirty="0" smtClean="0"/>
              <a:t> </a:t>
            </a:r>
            <a:r>
              <a:rPr lang="ru-RU" sz="2000" dirty="0"/>
              <a:t>полю экспоненциально увеличиваться в зависимости от глубины сверточного слоя.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4718686"/>
            <a:ext cx="5524158" cy="21393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66" y="4576870"/>
            <a:ext cx="5316789" cy="22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56852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r>
              <a:rPr lang="en-US" sz="4000" b="1" dirty="0" smtClean="0"/>
              <a:t>. </a:t>
            </a:r>
            <a:r>
              <a:rPr lang="ru-RU" sz="4000" b="1" dirty="0" smtClean="0"/>
              <a:t>Расширенная свертка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1230593"/>
            <a:ext cx="11374451" cy="5627405"/>
          </a:xfrm>
        </p:spPr>
        <p:txBody>
          <a:bodyPr>
            <a:noAutofit/>
          </a:bodyPr>
          <a:lstStyle/>
          <a:p>
            <a:pPr algn="l" rtl="0"/>
            <a:r>
              <a:rPr lang="ru-RU" sz="2000" dirty="0" smtClean="0"/>
              <a:t>Также может быть </a:t>
            </a:r>
            <a:r>
              <a:rPr lang="en-US" sz="2000" u="sng" dirty="0" err="1" smtClean="0"/>
              <a:t>двунаправленн</a:t>
            </a:r>
            <a:r>
              <a:rPr lang="ru-RU" sz="2000" u="sng" dirty="0" err="1" smtClean="0"/>
              <a:t>ая</a:t>
            </a:r>
            <a:r>
              <a:rPr lang="ru-RU" sz="2000" u="sng" dirty="0" smtClean="0"/>
              <a:t> расширенная свертка. </a:t>
            </a:r>
            <a:endParaRPr lang="en-US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4" y="1822053"/>
            <a:ext cx="9374392" cy="198856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63721" y="3810622"/>
            <a:ext cx="7311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многомасштабного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предсказания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расширенной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свертк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ой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4" y="4252110"/>
            <a:ext cx="7959726" cy="23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/>
              <a:t>1-d CNN. </a:t>
            </a:r>
            <a:r>
              <a:rPr lang="ru-RU" sz="3600" b="1" dirty="0"/>
              <a:t>Сеть глубокой временной свертки (</a:t>
            </a:r>
            <a:r>
              <a:rPr lang="ru-RU" sz="3600" b="1" dirty="0" err="1"/>
              <a:t>deepTCN</a:t>
            </a:r>
            <a:r>
              <a:rPr lang="en-US" sz="3600" b="1" dirty="0"/>
              <a:t>)</a:t>
            </a:r>
            <a:r>
              <a:rPr lang="ru-RU" altLang="ru-RU" sz="4000" b="1" dirty="0"/>
              <a:t>.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889726"/>
            <a:ext cx="5820896" cy="5153115"/>
          </a:xfrm>
        </p:spPr>
        <p:txBody>
          <a:bodyPr>
            <a:noAutofit/>
          </a:bodyPr>
          <a:lstStyle/>
          <a:p>
            <a:pPr lvl="0"/>
            <a:r>
              <a:rPr lang="ru-RU" sz="2000" dirty="0"/>
              <a:t>Примером </a:t>
            </a:r>
            <a:r>
              <a:rPr lang="ru-RU" sz="2000" dirty="0" smtClean="0"/>
              <a:t>реализации </a:t>
            </a:r>
            <a:r>
              <a:rPr lang="ru-RU" sz="2000" dirty="0"/>
              <a:t>расширенной свертки является </a:t>
            </a:r>
            <a:r>
              <a:rPr lang="ru-RU" sz="2000" b="1" dirty="0"/>
              <a:t>сеть глубокой временной свертки (</a:t>
            </a:r>
            <a:r>
              <a:rPr lang="ru-RU" sz="2000" b="1" dirty="0" err="1"/>
              <a:t>deepTCN</a:t>
            </a:r>
            <a:r>
              <a:rPr lang="ru-RU" sz="2000" b="1" dirty="0"/>
              <a:t>)</a:t>
            </a:r>
            <a:r>
              <a:rPr lang="ru-RU" sz="2000" dirty="0"/>
              <a:t> .</a:t>
            </a:r>
          </a:p>
          <a:p>
            <a:pPr lvl="0"/>
            <a:r>
              <a:rPr lang="ru-RU" sz="2000" b="1" dirty="0"/>
              <a:t>Часть кодировщика: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сложенные расширенные </a:t>
            </a:r>
            <a:r>
              <a:rPr lang="ru-RU" sz="2000" dirty="0" smtClean="0"/>
              <a:t>свертки </a:t>
            </a:r>
            <a:r>
              <a:rPr lang="ru-RU" sz="2000" dirty="0"/>
              <a:t>построены для фиксации долгосрочных временных зависимостей;</a:t>
            </a:r>
          </a:p>
          <a:p>
            <a:pPr lvl="0"/>
            <a:r>
              <a:rPr lang="ru-RU" sz="2000" b="1" dirty="0"/>
              <a:t>Часть декодера:</a:t>
            </a:r>
            <a:r>
              <a:rPr lang="ru-RU" sz="2000" dirty="0"/>
              <a:t> </a:t>
            </a:r>
          </a:p>
          <a:p>
            <a:pPr lvl="0"/>
            <a:r>
              <a:rPr lang="ru-RU" sz="2000" dirty="0"/>
              <a:t>вариант остаточного блока предназначен для взаимодействия как исторических, так и будущих </a:t>
            </a:r>
            <a:r>
              <a:rPr lang="ru-RU" sz="2000" dirty="0" smtClean="0"/>
              <a:t>данных.</a:t>
            </a:r>
            <a:endParaRPr lang="ru-RU" sz="2000" dirty="0"/>
          </a:p>
          <a:p>
            <a:pPr lvl="0"/>
            <a:r>
              <a:rPr lang="ru-RU" sz="2000" dirty="0"/>
              <a:t>На рисунке ниже 𝑋 - экзогенные факторы, </a:t>
            </a:r>
            <a:r>
              <a:rPr lang="ru-RU" sz="2000" dirty="0" smtClean="0"/>
              <a:t>𝑦 </a:t>
            </a:r>
            <a:r>
              <a:rPr lang="ru-RU" sz="2000" dirty="0"/>
              <a:t>- входы; ℎ - скрытое состояние, а </a:t>
            </a:r>
            <a:r>
              <a:rPr lang="ru-RU" sz="2000" dirty="0" smtClean="0"/>
              <a:t>𝑘 </a:t>
            </a:r>
            <a:r>
              <a:rPr lang="ru-RU" sz="2000" dirty="0"/>
              <a:t>- </a:t>
            </a:r>
            <a:r>
              <a:rPr lang="ru-RU" sz="2000" dirty="0" smtClean="0"/>
              <a:t>рецептивное </a:t>
            </a:r>
            <a:r>
              <a:rPr lang="ru-RU" sz="2000" dirty="0"/>
              <a:t>поле.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5" y="672058"/>
            <a:ext cx="5632450" cy="62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0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Сеть на основе внимания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u="sng" dirty="0"/>
              <a:t>Внимание - механизм улучшения долгосрочного обучения зависимостям в нейронной сети.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dirty="0"/>
              <a:t>Механизм внимания дает несколько ключевых </a:t>
            </a:r>
            <a:r>
              <a:rPr lang="ru-RU" sz="2000" dirty="0" smtClean="0"/>
              <a:t>преимуществ – 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позволяют </a:t>
            </a:r>
            <a:r>
              <a:rPr lang="ru-RU" sz="2000" dirty="0" err="1" smtClean="0"/>
              <a:t>онпгирвать</a:t>
            </a:r>
            <a:r>
              <a:rPr lang="ru-RU" sz="2000" dirty="0" smtClean="0"/>
              <a:t> на любые значимые редкие события.</a:t>
            </a:r>
            <a:endParaRPr lang="ru-RU" sz="2000" dirty="0"/>
          </a:p>
          <a:p>
            <a:pPr lvl="2">
              <a:spcBef>
                <a:spcPts val="0"/>
              </a:spcBef>
            </a:pPr>
            <a:r>
              <a:rPr lang="ru-RU" sz="1600" dirty="0"/>
              <a:t>Например, в приложениях для прогнозирования </a:t>
            </a:r>
            <a:r>
              <a:rPr lang="ru-RU" sz="1600" dirty="0" smtClean="0"/>
              <a:t>розничной торговли сюда входят праздничные или рекламные периоды</a:t>
            </a:r>
            <a:r>
              <a:rPr lang="ru-RU" sz="1600" dirty="0"/>
              <a:t>, которые </a:t>
            </a:r>
            <a:r>
              <a:rPr lang="ru-RU" sz="1600" dirty="0" smtClean="0"/>
              <a:t>могут </a:t>
            </a:r>
            <a:r>
              <a:rPr lang="ru-RU" sz="1600" dirty="0"/>
              <a:t>положительно повлиять на продажи.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изучать </a:t>
            </a:r>
            <a:r>
              <a:rPr lang="ru-RU" sz="2000" dirty="0"/>
              <a:t>последовательности контролируемой длины (довольно длинные последовательности)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работать как регуляризация, чтобы избежать исчезновения градиента и взрыва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позволяет исключить повторяющиеся </a:t>
            </a:r>
            <a:r>
              <a:rPr lang="ru-RU" sz="2000" dirty="0" smtClean="0"/>
              <a:t>признаки </a:t>
            </a:r>
            <a:r>
              <a:rPr lang="ru-RU" sz="2000" dirty="0"/>
              <a:t>(в трансформаторах), заменив его на кодировку позиций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Первой попыткой </a:t>
            </a:r>
            <a:r>
              <a:rPr lang="ru-RU" sz="2000" dirty="0" smtClean="0"/>
              <a:t>создания </a:t>
            </a:r>
            <a:r>
              <a:rPr lang="ru-RU" sz="2000" dirty="0"/>
              <a:t>внимание было  </a:t>
            </a:r>
            <a:r>
              <a:rPr lang="ru-RU" sz="2000" dirty="0" err="1"/>
              <a:t>Attention</a:t>
            </a:r>
            <a:r>
              <a:rPr lang="ru-RU" sz="2000" dirty="0"/>
              <a:t> </a:t>
            </a:r>
            <a:r>
              <a:rPr lang="ru-RU" sz="2000" dirty="0" err="1"/>
              <a:t>for</a:t>
            </a:r>
            <a:r>
              <a:rPr lang="ru-RU" sz="2000" dirty="0"/>
              <a:t> Seq2Seq RNN </a:t>
            </a:r>
            <a:r>
              <a:rPr lang="ru-RU" sz="2000" dirty="0" err="1"/>
              <a:t>Model</a:t>
            </a:r>
            <a:r>
              <a:rPr lang="ru-RU" sz="2000" dirty="0"/>
              <a:t> ( модель кодировщика-декодера </a:t>
            </a:r>
            <a:r>
              <a:rPr lang="ru-RU" sz="2000" dirty="0" err="1"/>
              <a:t>rnn</a:t>
            </a:r>
            <a:r>
              <a:rPr lang="ru-RU" sz="2000" dirty="0"/>
              <a:t>)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В простой (или наивной) реализации seq2seq модель состоит из двух частей: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кодировщик (извлечение признаков)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 декодер, который инициализируется вектором контекста для выдачи преобразованного вывода.</a:t>
            </a:r>
          </a:p>
          <a:p>
            <a:pPr>
              <a:spcBef>
                <a:spcPts val="0"/>
              </a:spcBef>
            </a:pPr>
            <a:r>
              <a:rPr lang="ru-RU" sz="2000" u="sng" dirty="0"/>
              <a:t>В простейшем случае последние состояния сети кодера используются в качестве состояния дополнительной информации </a:t>
            </a:r>
            <a:r>
              <a:rPr lang="ru-RU" sz="2000" u="sng" dirty="0" smtClean="0"/>
              <a:t>декодера,</a:t>
            </a:r>
            <a:r>
              <a:rPr lang="ru-RU" sz="2000" u="sng" dirty="0"/>
              <a:t> однако часто он забывает самую раннюю часть после завершения обработки всего ввода</a:t>
            </a:r>
            <a:r>
              <a:rPr lang="ru-RU" sz="2000" u="sng" dirty="0" smtClean="0"/>
              <a:t>.</a:t>
            </a:r>
          </a:p>
          <a:p>
            <a:pPr>
              <a:spcBef>
                <a:spcPts val="0"/>
              </a:spcBef>
            </a:pPr>
            <a:r>
              <a:rPr lang="ru-RU" sz="2000" i="1" dirty="0" smtClean="0"/>
              <a:t>Примечание</a:t>
            </a:r>
            <a:endParaRPr lang="ru-RU" sz="2000" dirty="0"/>
          </a:p>
          <a:p>
            <a:pPr>
              <a:spcBef>
                <a:spcPts val="0"/>
              </a:spcBef>
            </a:pPr>
            <a:r>
              <a:rPr lang="ru-RU" sz="2000" i="1" dirty="0"/>
              <a:t>Потенциальная проблема с этим подходом кодер-декодер заключается в том, что нейронная сеть должна иметь возможность сжимать всю необходимую информацию </a:t>
            </a:r>
            <a:r>
              <a:rPr lang="ru-RU" sz="2000" i="1" dirty="0" smtClean="0"/>
              <a:t>исходной последовательности в </a:t>
            </a:r>
            <a:r>
              <a:rPr lang="ru-RU" sz="2000" i="1" dirty="0"/>
              <a:t>вектор фиксированной длины.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72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 smtClean="0"/>
              <a:t>1-мерная </a:t>
            </a:r>
            <a:r>
              <a:rPr lang="ru-RU" sz="4000" b="1" dirty="0" err="1" smtClean="0"/>
              <a:t>сверточная</a:t>
            </a:r>
            <a:r>
              <a:rPr lang="ru-RU" sz="4000" b="1" dirty="0" smtClean="0"/>
              <a:t> нейронная сеть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Самый популярный подход в применении нейронных сетей к временным рядам 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Во многих случаях необходима только одномерная свертка (из-за одномерного представления временных рядов). </a:t>
                </a:r>
                <a:endParaRPr lang="en-US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 smtClean="0"/>
                  <a:t>В </a:t>
                </a:r>
                <a:r>
                  <a:rPr lang="en-US" sz="2000" dirty="0"/>
                  <a:t>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  <a:endParaRPr lang="ru-RU" sz="2000" b="1" u="sng" dirty="0" smtClean="0"/>
          </a:p>
          <a:p>
            <a:pPr>
              <a:spcBef>
                <a:spcPts val="0"/>
              </a:spcBef>
            </a:pPr>
            <a:r>
              <a:rPr lang="ru-RU" sz="2000" b="1" dirty="0" smtClean="0"/>
              <a:t>Для </a:t>
            </a:r>
            <a:r>
              <a:rPr lang="ru-RU" sz="2000" b="1" dirty="0"/>
              <a:t>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87" y="3885756"/>
            <a:ext cx="3975147" cy="22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В изначальной задумке</a:t>
            </a:r>
            <a:r>
              <a:rPr lang="ru-RU" sz="2000" u="sng" dirty="0"/>
              <a:t> было предложено использовать персептрон с выходом </a:t>
            </a:r>
            <a:r>
              <a:rPr lang="ru-RU" sz="2000" u="sng" dirty="0" err="1"/>
              <a:t>soft-max</a:t>
            </a:r>
            <a:r>
              <a:rPr lang="ru-RU" sz="2000" u="sng" dirty="0"/>
              <a:t> </a:t>
            </a:r>
            <a:r>
              <a:rPr lang="ru-RU" sz="2000" u="sng" dirty="0" smtClean="0"/>
              <a:t>(для</a:t>
            </a:r>
            <a:r>
              <a:rPr lang="ru-RU" sz="2000" u="sng" dirty="0"/>
              <a:t> </a:t>
            </a:r>
            <a:r>
              <a:rPr lang="ru-RU" sz="2000" dirty="0"/>
              <a:t> 𝑐𝑖 </a:t>
            </a:r>
            <a:r>
              <a:rPr lang="ru-RU" sz="2000" u="sng" dirty="0"/>
              <a:t>) над вектором скрытого пространства модели seq2seq (последний слой кодировщика).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 smtClean="0"/>
              <a:t>Веса </a:t>
            </a:r>
            <a:r>
              <a:rPr lang="ru-RU" sz="2000" dirty="0"/>
              <a:t>этих </a:t>
            </a:r>
            <a:r>
              <a:rPr lang="ru-RU" sz="2000" dirty="0" smtClean="0"/>
              <a:t>𝑎𝑖𝑗 </a:t>
            </a:r>
            <a:r>
              <a:rPr lang="ru-RU" sz="2000" dirty="0"/>
              <a:t>настраивается для каждого выходного элемента.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Другими словами</a:t>
            </a:r>
          </a:p>
          <a:p>
            <a:pPr lvl="0">
              <a:spcBef>
                <a:spcPts val="0"/>
              </a:spcBef>
            </a:pPr>
            <a:r>
              <a:rPr lang="ru-RU" sz="2000" b="1" u="sng" dirty="0"/>
              <a:t>Сеть внимания (или слой) представляет собой отношение между скрытым вектором и всей входной последовательностью.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В соответствии с исходной идеей вектор скрытого состояния 𝑐𝑡 для каждого выходного шага 𝑡 может быть вычислен как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3448050"/>
            <a:ext cx="5802452" cy="2724150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ru-RU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вектор контекста - сумма скрытых состояний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входной последовательности, взвешенной по оценкам выравнивания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кодировщика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скрытое состояние декодера на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шаг времени.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баллы выравнивания присваиваются как балл - это степень обучения, в которой каждый результат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соответствует каждому входу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𝑠𝑐𝑜𝑟𝑒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- функция оценки, которая может быть разной, но здесь изначально предлагается одна показана (так называемое аддитивное внимание или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Bahdanau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внимание). Декодер использует эти оценки внимания, чтобы решить, сколько внимания уделять вводу на каждом временном шаге декодирования.</a:t>
                </a:r>
                <a:endParaRPr lang="ru-R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17" y="3089782"/>
                <a:ext cx="6096000" cy="3717684"/>
              </a:xfrm>
              <a:prstGeom prst="rect">
                <a:avLst/>
              </a:prstGeom>
              <a:blipFill>
                <a:blip r:embed="rId3"/>
                <a:stretch>
                  <a:fillRect l="-900" t="-1148" r="-500" b="-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96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Несколько </a:t>
            </a:r>
            <a:r>
              <a:rPr lang="en-US" b="1" dirty="0" err="1"/>
              <a:t>популярных</a:t>
            </a:r>
            <a:r>
              <a:rPr lang="en-US" b="1" dirty="0"/>
              <a:t> </a:t>
            </a:r>
            <a:r>
              <a:rPr lang="en-US" b="1" dirty="0" err="1" smtClean="0"/>
              <a:t>функци</a:t>
            </a:r>
            <a:r>
              <a:rPr lang="ru-RU" b="1" dirty="0" smtClean="0"/>
              <a:t>й внимания</a:t>
            </a:r>
            <a:r>
              <a:rPr lang="en-US" dirty="0" smtClean="0"/>
              <a:t>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126828"/>
            <a:ext cx="6775504" cy="52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Модификацией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подхода простого внимания является </a:t>
                </a:r>
                <a:r>
                  <a:rPr lang="en-US" sz="2000" b="1" dirty="0"/>
                  <a:t>слой самовнимания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Основная идея </a:t>
                </a:r>
                <a:r>
                  <a:rPr lang="en-US" sz="2000" b="1" dirty="0" err="1"/>
                  <a:t>Self_attention</a:t>
                </a:r>
                <a:r>
                  <a:rPr lang="en-US" sz="2000" b="1" dirty="0"/>
                  <a:t> это учиться </a:t>
                </a:r>
                <a:r>
                  <a:rPr lang="en-US" sz="2000" b="1" dirty="0" err="1"/>
                  <a:t>из</a:t>
                </a:r>
                <a:r>
                  <a:rPr lang="en-US" sz="2000" b="1" dirty="0"/>
                  <a:t> </a:t>
                </a:r>
                <a:r>
                  <a:rPr lang="en-US" sz="2000" b="1" dirty="0" err="1" smtClean="0"/>
                  <a:t>вход</a:t>
                </a:r>
                <a:r>
                  <a:rPr lang="ru-RU" sz="2000" b="1" dirty="0" err="1" smtClean="0"/>
                  <a:t>ных</a:t>
                </a:r>
                <a:r>
                  <a:rPr lang="ru-RU" sz="2000" b="1" dirty="0" smtClean="0"/>
                  <a:t> данных</a:t>
                </a:r>
                <a:r>
                  <a:rPr lang="en-US" sz="2000" b="1" dirty="0" smtClean="0"/>
                  <a:t>.</a:t>
                </a:r>
                <a:r>
                  <a:rPr lang="ru-RU" sz="2000" b="1" dirty="0" smtClean="0"/>
                  <a:t> 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Метод Самовнимания успешно использовался в самых разных задачах.</a:t>
                </a:r>
                <a:br>
                  <a:rPr lang="en-US" sz="2000" dirty="0"/>
                </a:br>
                <a:r>
                  <a:rPr lang="en-US" sz="2000" u="sng" dirty="0" err="1" smtClean="0"/>
                  <a:t>Главное</a:t>
                </a:r>
                <a:r>
                  <a:rPr lang="en-US" sz="2000" u="sng" dirty="0" smtClean="0"/>
                  <a:t> </a:t>
                </a:r>
                <a:r>
                  <a:rPr lang="en-US" sz="2000" u="sng" dirty="0"/>
                  <a:t>преимущество здесь в том, что вы </a:t>
                </a:r>
                <a:r>
                  <a:rPr lang="en-US" sz="2000" u="sng" dirty="0" err="1"/>
                  <a:t>можете</a:t>
                </a:r>
                <a:r>
                  <a:rPr lang="en-US" sz="2000" u="sng" dirty="0"/>
                  <a:t> </a:t>
                </a:r>
                <a:r>
                  <a:rPr lang="en-US" sz="2000" u="sng" dirty="0" err="1" smtClean="0"/>
                  <a:t>предварительн</a:t>
                </a:r>
                <a:r>
                  <a:rPr lang="ru-RU" sz="2000" u="sng" dirty="0" smtClean="0"/>
                  <a:t>о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 smtClean="0"/>
                  <a:t>трениров</a:t>
                </a:r>
                <a:r>
                  <a:rPr lang="ru-RU" sz="2000" u="sng" dirty="0" err="1" smtClean="0"/>
                  <a:t>ать</a:t>
                </a:r>
                <a:r>
                  <a:rPr lang="en-US" sz="2000" u="sng" dirty="0" smtClean="0"/>
                  <a:t> </a:t>
                </a:r>
                <a:r>
                  <a:rPr lang="en-US" sz="2000" u="sng" dirty="0" err="1"/>
                  <a:t>кодировщик</a:t>
                </a:r>
                <a:r>
                  <a:rPr lang="en-US" sz="2000" u="sng" dirty="0"/>
                  <a:t> </a:t>
                </a:r>
                <a:r>
                  <a:rPr lang="ru-RU" sz="2000" u="sng" dirty="0" smtClean="0"/>
                  <a:t>без учителя</a:t>
                </a:r>
                <a:endParaRPr lang="en-US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В случае самовнимания мы можем упростить аддитивное внимание следующим </a:t>
                </a:r>
                <a:r>
                  <a:rPr lang="en-US" sz="2000" dirty="0" err="1"/>
                  <a:t>образом</a:t>
                </a:r>
                <a:r>
                  <a:rPr lang="en-US" sz="2000" dirty="0" smtClean="0"/>
                  <a:t>: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/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Таким образом, мы можем вычислить </a:t>
                </a:r>
                <a:r>
                  <a:rPr lang="en-US" sz="2000" dirty="0" err="1"/>
                  <a:t>представление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c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в матричной форме следующим образом: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US" sz="2000"/>
                                  <m:t>softmax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/>
                                  <m:t>tanh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mr>
                    </m:m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матрица скрытых состояний;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вектор внимания;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- представление последовательности (вектор контекста).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58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внимания. </a:t>
            </a:r>
            <a:r>
              <a:rPr lang="en-US" sz="4000" b="1" dirty="0" err="1" smtClean="0"/>
              <a:t>Самовнимание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Другой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способ объяснения самовнимания для каждого вектора контекста.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индексы по всей входной последовательности (здесь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). 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err="1" smtClean="0"/>
                  <a:t>Вес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/>
                  <a:t> не является параметром, как в обычной нейронной сети, а является производным от функции над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а также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/>
                  <a:t>.</a:t>
                </a:r>
                <a:endParaRPr lang="ru-RU" sz="2000" dirty="0" smtClean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</a:t>
                </a:r>
                <a:r>
                  <a:rPr lang="en-US" sz="2000" dirty="0"/>
                  <a:t>Например,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53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" y="663470"/>
            <a:ext cx="4162425" cy="2809875"/>
          </a:xfrm>
          <a:prstGeom prst="rect">
            <a:avLst/>
          </a:prstGeom>
        </p:spPr>
      </p:pic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4650795"/>
            <a:ext cx="5373260" cy="189644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55575" y="37022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сети самовосприятия для прогнозирования клинической диагностики на основе показателей пациента.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5181214" y="1038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Схема кодера, основанная на самовнимании, для создания значений контекстного вектора для многомерных временных рядов.</a:t>
            </a:r>
            <a:endParaRPr lang="ru-RU" dirty="0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00" y="2108926"/>
            <a:ext cx="3434735" cy="44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en-US" sz="2000" dirty="0" err="1" smtClean="0"/>
                  <a:t>Внимание</a:t>
                </a:r>
                <a:r>
                  <a:rPr lang="en-US" sz="2000" dirty="0" smtClean="0"/>
                  <a:t> "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/>
                  <a:t>" - это модификация самовнимания, предлагающая разбить каждый скрытый вектор.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в ключ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и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такой, что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Ключи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используются для расчета </a:t>
                </a:r>
                <a:r>
                  <a:rPr lang="en-US" sz="2000" dirty="0" err="1"/>
                  <a:t>распределения</a:t>
                </a:r>
                <a:r>
                  <a:rPr lang="en-US" sz="2000" dirty="0"/>
                  <a:t> </a:t>
                </a:r>
                <a:r>
                  <a:rPr lang="en-US" sz="2000" dirty="0" err="1" smtClean="0"/>
                  <a:t>внимания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 дополнительным вниманием: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/>
                      <m:t>softmax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nor/>
                      </m:rPr>
                      <a:rPr lang="en-US" sz="2000"/>
                      <m:t>tanh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]+(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длина окна внимания 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вектор единиц.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Затем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часть значений используется для получения контекстного представления.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  <a:br>
                  <a:rPr lang="en-US" sz="2000" dirty="0"/>
                </a:br>
                <a:endParaRPr lang="ru-RU" sz="2000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Таким образом, мы вводим отдельные веса для текущего ввода и предыдущих вводов.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Примечание</a:t>
                </a:r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Вы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можете выбрать в качестве </a:t>
                </a:r>
                <a:r>
                  <a:rPr lang="en-US" sz="2000" dirty="0" err="1"/>
                  <a:t>ключаответзначение</a:t>
                </a:r>
                <a:r>
                  <a:rPr lang="en-US" sz="2000" dirty="0"/>
                  <a:t> исходя из вашей задачи. например, ключом может быть все, кроме последних значений, а значение - последнее значение последовательности.</a:t>
                </a:r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 r="-1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69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 smtClean="0">
                <a:solidFill>
                  <a:srgbClr val="000000"/>
                </a:solidFill>
              </a:rPr>
              <a:t>Сети на основе внимания</a:t>
            </a:r>
            <a:endParaRPr lang="ru-RU" altLang="ru-RU" sz="40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/>
                <a:r>
                  <a:rPr lang="ru-RU" sz="2000" b="1" i="1" dirty="0" smtClean="0"/>
                  <a:t>Внимание </a:t>
                </a:r>
                <a:r>
                  <a:rPr lang="en-US" sz="2000" b="1" i="1" dirty="0" err="1" smtClean="0"/>
                  <a:t>Запрос</a:t>
                </a:r>
                <a:r>
                  <a:rPr lang="ru-RU" sz="2000" b="1" i="1" dirty="0" smtClean="0"/>
                  <a:t>-</a:t>
                </a:r>
                <a:r>
                  <a:rPr lang="en-US" sz="2000" b="1" i="1" dirty="0" err="1" smtClean="0"/>
                  <a:t>ключ-значение</a:t>
                </a:r>
                <a:r>
                  <a:rPr lang="en-US" sz="2000" b="1" i="1" dirty="0" smtClean="0"/>
                  <a:t>  </a:t>
                </a:r>
                <a:endParaRPr lang="ru-RU" sz="2000" b="1" i="1" dirty="0"/>
              </a:p>
              <a:p>
                <a:pPr algn="l" rtl="0"/>
                <a:r>
                  <a:rPr lang="en-US" sz="2000" dirty="0" err="1" smtClean="0"/>
                  <a:t>Самовнимание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запрос</a:t>
                </a:r>
                <a:r>
                  <a:rPr lang="ru-RU" sz="2000" dirty="0" smtClean="0"/>
                  <a:t>-</a:t>
                </a:r>
                <a:r>
                  <a:rPr lang="en-US" sz="2000" dirty="0" err="1" smtClean="0"/>
                  <a:t>ключ-значение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было предложено, чтобы каждый входной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мо</a:t>
                </a:r>
                <a:r>
                  <a:rPr lang="ru-RU" sz="2000" dirty="0" smtClean="0"/>
                  <a:t>г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использоваться в операции внимания тремя различными способами: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Запрос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для вычисления весов для собственного вывода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pPr algn="l" rtl="0"/>
                <a:r>
                  <a:rPr lang="en-US" sz="2000" dirty="0" err="1" smtClean="0"/>
                  <a:t>ключ</a:t>
                </a:r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сравнивается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для расчета весов для выхода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-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. </a:t>
                </a:r>
                <a:endParaRPr lang="ru-RU" sz="2000" dirty="0" smtClean="0"/>
              </a:p>
              <a:p>
                <a:r>
                  <a:rPr lang="en-US" sz="2000" b="1" i="1" dirty="0" err="1"/>
                  <a:t>значение</a:t>
                </a:r>
                <a:r>
                  <a:rPr lang="en-US" sz="20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используется как часть взвешенной суммы для вычисления каждого выходного вектора после вычисления весов. </a:t>
                </a:r>
                <a:endParaRPr lang="ru-RU" sz="2000" dirty="0" smtClean="0"/>
              </a:p>
              <a:p>
                <a:r>
                  <a:rPr lang="en-US" sz="2000" dirty="0" err="1" smtClean="0"/>
                  <a:t>мы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можем ввести три вектора (полученные матрицей трех весов):</a:t>
                </a:r>
                <a:endParaRPr lang="ru-RU" sz="20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ru-RU" sz="2000" dirty="0"/>
              </a:p>
              <a:p>
                <a:pPr algn="l" rtl="0"/>
                <a:r>
                  <a:rPr lang="en-US" sz="2000" dirty="0"/>
                  <a:t>Все три матрицы весов должны иметь размерность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размер окна (или входа). В этом случае выходной вектор можно рассчитать как "</a:t>
                </a:r>
                <a:r>
                  <a:rPr lang="en-US" sz="2000" dirty="0" smtClean="0"/>
                  <a:t>масштабированный точечный продукт "</a:t>
                </a:r>
                <a:br>
                  <a:rPr lang="en-US" sz="2000" dirty="0" smtClean="0"/>
                </a:b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1" y="4554691"/>
            <a:ext cx="3387643" cy="21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300" b="1" dirty="0">
                <a:solidFill>
                  <a:srgbClr val="000000"/>
                </a:solidFill>
              </a:rPr>
              <a:t>Внимание </a:t>
            </a:r>
            <a:r>
              <a:rPr lang="ru-RU" sz="3300" b="1" dirty="0"/>
              <a:t>Пример временной свертки - </a:t>
            </a:r>
            <a:r>
              <a:rPr lang="ru-RU" sz="3300" b="1" dirty="0" err="1"/>
              <a:t>самовнимание</a:t>
            </a:r>
            <a:endParaRPr lang="ru-RU" altLang="ru-RU" sz="33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 smtClean="0"/>
              <a:t>Пример </a:t>
            </a:r>
            <a:r>
              <a:rPr lang="en-US" sz="2000" dirty="0"/>
              <a:t>Temporal-convolution - сеть самовнимания (запрос-ключ-значение) для многомерной классификации временных рядов.</a:t>
            </a:r>
            <a:endParaRPr 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1609897"/>
            <a:ext cx="7191375" cy="43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 smtClean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b="1" dirty="0"/>
              <a:t>Многоголовое внимание</a:t>
            </a:r>
            <a:endParaRPr lang="ru-RU" sz="2000" dirty="0"/>
          </a:p>
          <a:p>
            <a:r>
              <a:rPr lang="ru-RU" sz="2000" dirty="0"/>
              <a:t>Различительную силу </a:t>
            </a:r>
            <a:r>
              <a:rPr lang="ru-RU" sz="2000" dirty="0" err="1"/>
              <a:t>самовнимания</a:t>
            </a:r>
            <a:r>
              <a:rPr lang="ru-RU" sz="2000" dirty="0"/>
              <a:t> можно повысить, используя его ансамбль. Объединение может быть реализовано путем объединения нескольких слоев </a:t>
            </a:r>
            <a:r>
              <a:rPr lang="ru-RU" sz="2000" dirty="0" err="1"/>
              <a:t>самовнимания</a:t>
            </a:r>
            <a:r>
              <a:rPr lang="ru-RU" sz="2000" dirty="0"/>
              <a:t> параллельно (которые мы будем индексировать с помощью 𝑟), каждый с различной матрицей весов 𝑊𝑟𝑞, 𝑊𝑟𝑘, 𝑊𝑟𝑣. </a:t>
            </a:r>
            <a:endParaRPr lang="ru-RU" sz="2000" dirty="0" smtClean="0"/>
          </a:p>
          <a:p>
            <a:r>
              <a:rPr lang="ru-RU" sz="2000" dirty="0"/>
              <a:t>Для каждого входа 𝑥𝑖 каждая голова внимания производит другой выходной вектор 𝑦𝑟𝑖. Мы объединяем их и передаем через линейное преобразование, чтобы уменьшить размерность до. </a:t>
            </a:r>
            <a:endParaRPr lang="ru-RU" sz="2000" dirty="0" smtClean="0"/>
          </a:p>
          <a:p>
            <a:r>
              <a:rPr lang="ru-RU" sz="2000" i="1" dirty="0" smtClean="0"/>
              <a:t>Примечание</a:t>
            </a:r>
            <a:endParaRPr lang="ru-RU" sz="2000" dirty="0"/>
          </a:p>
          <a:p>
            <a:r>
              <a:rPr lang="ru-RU" sz="2000" dirty="0" smtClean="0"/>
              <a:t>можно </a:t>
            </a:r>
            <a:r>
              <a:rPr lang="ru-RU" sz="2000" dirty="0"/>
              <a:t>выделить:</a:t>
            </a:r>
          </a:p>
          <a:p>
            <a:pPr lvl="3"/>
            <a:r>
              <a:rPr lang="ru-RU" sz="2000" b="1" dirty="0"/>
              <a:t>Узкое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головами</a:t>
            </a:r>
            <a:r>
              <a:rPr lang="ru-RU" sz="2000" dirty="0"/>
              <a:t> : разрезать входной вектор на r частей (если вектор имеет 256 измерений, и у нас есть 8 </a:t>
            </a:r>
            <a:r>
              <a:rPr lang="ru-RU" sz="2000" dirty="0" smtClean="0"/>
              <a:t>голов </a:t>
            </a:r>
            <a:r>
              <a:rPr lang="ru-RU" sz="2000" dirty="0"/>
              <a:t>внимания, мы разрезаем его на 8 частей по </a:t>
            </a:r>
            <a:r>
              <a:rPr lang="ru-RU" sz="2000" dirty="0" smtClean="0"/>
              <a:t>32 значения).</a:t>
            </a:r>
            <a:endParaRPr lang="ru-RU" sz="2000" dirty="0"/>
          </a:p>
          <a:p>
            <a:pPr lvl="3"/>
            <a:r>
              <a:rPr lang="ru-RU" sz="2000" b="1" dirty="0"/>
              <a:t>широкое</a:t>
            </a:r>
            <a:r>
              <a:rPr lang="ru-RU" sz="2000" dirty="0"/>
              <a:t> </a:t>
            </a:r>
            <a:r>
              <a:rPr lang="ru-RU" sz="2000" dirty="0" err="1"/>
              <a:t>самовнимание</a:t>
            </a:r>
            <a:r>
              <a:rPr lang="ru-RU" sz="2000" dirty="0"/>
              <a:t> с </a:t>
            </a:r>
            <a:r>
              <a:rPr lang="ru-RU" sz="2000" b="1" dirty="0"/>
              <a:t>несколькими </a:t>
            </a:r>
            <a:r>
              <a:rPr lang="ru-RU" sz="2000" b="1" dirty="0" smtClean="0"/>
              <a:t>головами</a:t>
            </a:r>
            <a:r>
              <a:rPr lang="ru-RU" sz="2000" dirty="0" smtClean="0"/>
              <a:t>: </a:t>
            </a:r>
            <a:r>
              <a:rPr lang="ru-RU" sz="2000" dirty="0"/>
              <a:t>создание матриц </a:t>
            </a:r>
            <a:r>
              <a:rPr lang="ru-RU" sz="2000" dirty="0" smtClean="0"/>
              <a:t>𝑟 </a:t>
            </a:r>
            <a:r>
              <a:rPr lang="ru-RU" sz="2000" dirty="0"/>
              <a:t>с полным размером </a:t>
            </a:r>
            <a:r>
              <a:rPr lang="ru-RU" sz="2000" dirty="0" smtClean="0"/>
              <a:t>(для </a:t>
            </a:r>
            <a:r>
              <a:rPr lang="ru-RU" sz="2000" dirty="0"/>
              <a:t>256 </a:t>
            </a:r>
            <a:r>
              <a:rPr lang="ru-RU" sz="2000" dirty="0" err="1"/>
              <a:t>dim</a:t>
            </a:r>
            <a:r>
              <a:rPr lang="ru-RU" sz="2000" dirty="0"/>
              <a:t> создайте 8 головок внимания, с 256 × 256 </a:t>
            </a:r>
            <a:r>
              <a:rPr lang="ru-RU" sz="2000" dirty="0" err="1"/>
              <a:t>dim</a:t>
            </a:r>
            <a:r>
              <a:rPr lang="ru-RU" sz="2000" dirty="0" smtClean="0"/>
              <a:t>.) </a:t>
            </a:r>
            <a:r>
              <a:rPr lang="ru-RU" sz="2000" dirty="0"/>
              <a:t>- Таким образом вы получите лучший результат за счет большего объема памяти и времени.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67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pic>
        <p:nvPicPr>
          <p:cNvPr id="2050" name="Picture 2" descr="Simple 1D convolutional neural network (CNN) architecture with two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825625"/>
            <a:ext cx="5965825" cy="515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class Damage Identification in a Full-Scale Bridge Using Optimally  Tuned One-Dimensional Convolutional Neural Network | Journal of Computing  in Civil Engineering | Vol 36, No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7190"/>
            <a:ext cx="5852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 smtClean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Пример </a:t>
                </a:r>
                <a:r>
                  <a:rPr lang="en-US" sz="2000" dirty="0"/>
                  <a:t>простой сети с многоголовым вниманием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6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</a:t>
            </a:r>
            <a:r>
              <a:rPr lang="ru-RU" sz="3200" b="1" dirty="0" smtClean="0"/>
              <a:t>внимание с маской</a:t>
            </a:r>
            <a:endParaRPr lang="ru-RU" altLang="ru-RU" sz="32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 smtClean="0"/>
                  <a:t>Недостаток простого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состоит в том, что оно сопровождается влиянием прямого и предыдущего входов на каждый выход. Это приводит к нарушению требований причинно-следственной связи. Чтобы избежать этого, матрица весов должна быть преобразована в случайную форму (т.е. матрицу треугольника). Такую операцию можно выполнить путем его умножения на соответствующую матрицу-маску. Маскирование </a:t>
                </a:r>
                <a:r>
                  <a:rPr lang="ru-RU" sz="2000" dirty="0" err="1"/>
                  <a:t>самовнимания</a:t>
                </a:r>
                <a:r>
                  <a:rPr lang="ru-RU" sz="2000" dirty="0"/>
                  <a:t> позволяет использовать его как аналог модели авторегрессии.  Маскирование</a:t>
                </a:r>
                <a:r>
                  <a:rPr lang="ru-RU" sz="2000" dirty="0" smtClean="0"/>
                  <a:t> внимания </a:t>
                </a:r>
                <a:r>
                  <a:rPr lang="ru-RU" sz="2000" dirty="0"/>
                  <a:t>можно представить как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𝑀𝑄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1" dirty="0" err="1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 smtClean="0"/>
                  <a:t>где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маскирующая матрица - верхний треугольник, в следующем виде</a:t>
                </a:r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Где мы используем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sz="2000" dirty="0"/>
                  <a:t> поскольку мы хотим, чтобы эти элементы были равны нулю после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.</a:t>
                </a:r>
                <a:endParaRPr lang="ru-RU" sz="2000" dirty="0"/>
              </a:p>
              <a:p>
                <a:pPr marL="0" lvl="0" indent="0" algn="l" rtl="0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  <a:p>
                <a:pPr algn="l" rtl="0">
                  <a:lnSpc>
                    <a:spcPct val="12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 r="-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65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 с маской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r>
              <a:rPr lang="ru-RU" sz="2000" i="1" dirty="0" smtClean="0"/>
              <a:t>Примечание</a:t>
            </a:r>
            <a:r>
              <a:rPr lang="ru-RU" sz="2000" i="1" dirty="0"/>
              <a:t>.</a:t>
            </a:r>
            <a:r>
              <a:rPr lang="ru-RU" sz="2000" dirty="0"/>
              <a:t>  Маскирование </a:t>
            </a:r>
            <a:r>
              <a:rPr lang="ru-RU" sz="2000" dirty="0" err="1" smtClean="0"/>
              <a:t>самовнимания</a:t>
            </a:r>
            <a:r>
              <a:rPr lang="ru-RU" sz="2000" dirty="0"/>
              <a:t>, чтобы элементы могли обращаться только к входным элементам, которые предшествуют им в последовательности. Обратите внимание, что символ умножения немного вводит в заблуждение: мы фактически устанавливаем замаскированные элементы (белые квадраты) на -∞.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8" y="2001808"/>
            <a:ext cx="5486400" cy="19812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201700" y="3484373"/>
            <a:ext cx="4135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нескольких подходов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для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многоголовое замаскированное самовнимание.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Helvetica Neue"/>
              </a:rPr>
              <a:t/>
            </a:r>
            <a:br>
              <a:rPr lang="en-US" dirty="0">
                <a:solidFill>
                  <a:srgbClr val="000000"/>
                </a:solidFill>
                <a:latin typeface="Helvetica Neue"/>
              </a:rPr>
            </a:br>
            <a:endParaRPr lang="ru-RU" dirty="0"/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5" y="4296831"/>
            <a:ext cx="5618666" cy="216541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42542" y="424765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 памяти сжатого внимания </a:t>
            </a:r>
            <a:r>
              <a:rPr lang="ru-RU" dirty="0" err="1"/>
              <a:t>case</a:t>
            </a:r>
            <a:r>
              <a:rPr lang="ru-RU" dirty="0"/>
              <a:t> </a:t>
            </a:r>
            <a:r>
              <a:rPr lang="ru-RU" dirty="0" err="1"/>
              <a:t>conv</a:t>
            </a:r>
            <a:r>
              <a:rPr lang="ru-RU" dirty="0"/>
              <a:t> - означает 1𝑥1conv для уменьшения количества сверток при </a:t>
            </a:r>
            <a:r>
              <a:rPr lang="ru-RU" dirty="0" err="1"/>
              <a:t>самовнимании</a:t>
            </a:r>
            <a:r>
              <a:rPr lang="ru-RU" dirty="0"/>
              <a:t>. Это похоже на шумоподавление - вы теряете элементы данных. В </a:t>
            </a:r>
            <a:r>
              <a:rPr lang="ru-RU" dirty="0" err="1" smtClean="0"/>
              <a:t>самовнимании</a:t>
            </a:r>
            <a:r>
              <a:rPr lang="ru-RU" dirty="0" smtClean="0"/>
              <a:t> </a:t>
            </a:r>
            <a:r>
              <a:rPr lang="ru-RU" dirty="0"/>
              <a:t>декодера вы обрабатываете все данные вместе. При локальном внимании вы обрабатываете данные из каждой позиции скользящего окна отдельно и результаты </a:t>
            </a:r>
            <a:r>
              <a:rPr lang="ru-RU" dirty="0" err="1" smtClean="0"/>
              <a:t>объеденяем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84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 smtClean="0"/>
              <a:t>Блок</a:t>
            </a:r>
            <a:r>
              <a:rPr lang="en-US" sz="3200" b="1" dirty="0" smtClean="0"/>
              <a:t> </a:t>
            </a:r>
            <a:r>
              <a:rPr lang="en-US" sz="3200" b="1" dirty="0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/>
            <a:r>
              <a:rPr lang="ru-RU" sz="2000" dirty="0" smtClean="0"/>
              <a:t>Блок </a:t>
            </a:r>
            <a:r>
              <a:rPr lang="ru-RU" sz="2000" dirty="0"/>
              <a:t>трансформаторов состоит из:</a:t>
            </a:r>
          </a:p>
          <a:p>
            <a:pPr lvl="1"/>
            <a:r>
              <a:rPr lang="ru-RU" sz="2000" dirty="0"/>
              <a:t>слой </a:t>
            </a:r>
            <a:r>
              <a:rPr lang="ru-RU" sz="2000" dirty="0" err="1"/>
              <a:t>самовнимания</a:t>
            </a:r>
            <a:r>
              <a:rPr lang="ru-RU" sz="2000" dirty="0"/>
              <a:t>,</a:t>
            </a:r>
          </a:p>
          <a:p>
            <a:pPr lvl="1"/>
            <a:r>
              <a:rPr lang="ru-RU" sz="2000" dirty="0"/>
              <a:t>нормализация слоя,</a:t>
            </a:r>
          </a:p>
          <a:p>
            <a:pPr lvl="1"/>
            <a:r>
              <a:rPr lang="ru-RU" sz="2000" dirty="0"/>
              <a:t>слой прямой связи (один MLP применяется независимо к каждому вектору),</a:t>
            </a:r>
          </a:p>
          <a:p>
            <a:pPr lvl="1"/>
            <a:r>
              <a:rPr lang="ru-RU" sz="2000" dirty="0"/>
              <a:t>и еще одна нормализация слоя.</a:t>
            </a:r>
          </a:p>
          <a:p>
            <a:pPr lvl="1"/>
            <a:r>
              <a:rPr lang="ru-RU" sz="2000" dirty="0"/>
              <a:t>Остаточные соединения добавляются вокруг обоих перед нормализацией.</a:t>
            </a:r>
          </a:p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0"/>
            <a:r>
              <a:rPr lang="ru-RU" sz="2000" dirty="0"/>
              <a:t>Порядок различных компонентов не высечен на камне;</a:t>
            </a:r>
          </a:p>
          <a:p>
            <a:pPr lvl="0"/>
            <a:r>
              <a:rPr lang="ru-RU" sz="2000" dirty="0"/>
              <a:t>важно объединить </a:t>
            </a:r>
            <a:r>
              <a:rPr lang="ru-RU" sz="2000" dirty="0" err="1"/>
              <a:t>самовнимание</a:t>
            </a:r>
            <a:r>
              <a:rPr lang="ru-RU" sz="2000" dirty="0"/>
              <a:t> с локальной прямой связью, а также добавить нормализацию и остаточные связи.</a:t>
            </a:r>
          </a:p>
          <a:p>
            <a:pPr lvl="0"/>
            <a:r>
              <a:rPr lang="ru-RU" sz="2000" dirty="0"/>
              <a:t>в трансформаторе у вас может быть многоголовое внимание, и каждый MLP будет работать с другой головой.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680610"/>
            <a:ext cx="5016263" cy="22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0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sz="2000" u="sng" dirty="0"/>
              <a:t>Архитектура </a:t>
            </a:r>
            <a:r>
              <a:rPr lang="en-US" sz="2000" u="sng" dirty="0" err="1"/>
              <a:t>блока</a:t>
            </a:r>
            <a:r>
              <a:rPr lang="en-US" sz="2000" u="sng" dirty="0"/>
              <a:t> </a:t>
            </a:r>
            <a:r>
              <a:rPr lang="en-US" sz="2000" u="sng" dirty="0" err="1" smtClean="0"/>
              <a:t>не</a:t>
            </a:r>
            <a:r>
              <a:rPr lang="en-US" sz="2000" u="sng" dirty="0" smtClean="0"/>
              <a:t> </a:t>
            </a:r>
            <a:r>
              <a:rPr lang="en-US" sz="2000" u="sng" dirty="0" err="1"/>
              <a:t>содержит</a:t>
            </a:r>
            <a:r>
              <a:rPr lang="en-US" sz="2000" u="sng" dirty="0"/>
              <a:t> </a:t>
            </a:r>
            <a:r>
              <a:rPr lang="ru-RU" sz="2000" u="sng" dirty="0" smtClean="0"/>
              <a:t>сверток</a:t>
            </a:r>
            <a:r>
              <a:rPr lang="en-US" sz="2000" u="sng" dirty="0" smtClean="0"/>
              <a:t> </a:t>
            </a:r>
            <a:r>
              <a:rPr lang="en-US" sz="2000" u="sng" dirty="0"/>
              <a:t>- это полносвязная архитектура в исходной идее.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229567"/>
            <a:ext cx="6715125" cy="3057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07975" y="4932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Обратите внимание, что классическая реализация трансформатора использует нормализацию слоя вместо пакетной нормализации.</a:t>
            </a:r>
            <a:endParaRPr lang="ru-RU" dirty="0"/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r="49746"/>
          <a:stretch/>
        </p:blipFill>
        <p:spPr>
          <a:xfrm>
            <a:off x="6188365" y="4859089"/>
            <a:ext cx="245081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algn="l" rtl="0"/>
            <a:r>
              <a:rPr lang="en-US" dirty="0"/>
              <a:t>Архитектура блоков преобразования в стеке.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1346926"/>
            <a:ext cx="9148559" cy="45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1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000" b="1" dirty="0"/>
              <a:t>Преобразователь с позиционным кодированием</a:t>
            </a:r>
            <a:r>
              <a:rPr lang="ru-RU" sz="2000" dirty="0"/>
              <a:t> . Главный недостаток реализации простого преобразователя (FC) в том, что он не может изменить порядок последовательности.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Одно из возможных решений - наделить модель определенным порядком - добавить информацию о ее положении к каждому образцу в серии. Мы называем это «информацией», </a:t>
            </a:r>
            <a:r>
              <a:rPr lang="ru-RU" sz="2000" b="1" dirty="0" smtClean="0"/>
              <a:t>позиционное </a:t>
            </a:r>
            <a:r>
              <a:rPr lang="ru-RU" sz="2000" b="1" dirty="0"/>
              <a:t>кодирование.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u="sng" dirty="0"/>
              <a:t>Чтобы включить информацию о порядке последовательности, в архитектуру преобразователя </a:t>
            </a:r>
            <a:r>
              <a:rPr lang="ru-RU" sz="2000" u="sng" dirty="0" smtClean="0"/>
              <a:t>можно использовать </a:t>
            </a:r>
            <a:r>
              <a:rPr lang="ru-RU" sz="2000" u="sng" dirty="0"/>
              <a:t>кодирование положения.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Кодирование выполняется путем сопоставления значений временных шагов 𝑡: 𝑡 + 𝜏 с </a:t>
            </a:r>
            <a:r>
              <a:rPr lang="ru-RU" sz="2000" dirty="0" smtClean="0"/>
              <a:t>таблицей, </a:t>
            </a:r>
            <a:r>
              <a:rPr lang="ru-RU" sz="2000" dirty="0"/>
              <a:t>которая позволяет получить d-мерный код для каждого временного шага.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должно выполняться как во время обучения, так и во время оценки.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Позиционное кодирование может быть выполнено как:</a:t>
            </a:r>
          </a:p>
          <a:p>
            <a:pPr lvl="1">
              <a:spcBef>
                <a:spcPts val="0"/>
              </a:spcBef>
            </a:pPr>
            <a:r>
              <a:rPr lang="ru-RU" sz="2000" dirty="0" err="1"/>
              <a:t>рандомизированная</a:t>
            </a:r>
            <a:r>
              <a:rPr lang="ru-RU" sz="2000" dirty="0"/>
              <a:t> кодировка (фиксируется как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обученная кодировка (</a:t>
            </a:r>
            <a:r>
              <a:rPr lang="ru-RU" sz="2000" dirty="0" err="1" smtClean="0"/>
              <a:t>предобученный</a:t>
            </a:r>
            <a:r>
              <a:rPr lang="ru-RU" sz="2000" dirty="0" smtClean="0"/>
              <a:t> </a:t>
            </a:r>
            <a:r>
              <a:rPr lang="ru-RU" sz="2000" dirty="0" err="1"/>
              <a:t>гиперпараметр</a:t>
            </a:r>
            <a:r>
              <a:rPr lang="ru-RU" sz="2000" dirty="0"/>
              <a:t>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фиксированное кодирование функции (в исходном предложении)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33" y="4635782"/>
            <a:ext cx="40386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9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</p:spPr>
            <p:txBody>
              <a:bodyPr>
                <a:noAutofit/>
              </a:bodyPr>
              <a:lstStyle/>
              <a:p>
                <a:pPr lvl="1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u="sng" dirty="0" smtClean="0"/>
                  <a:t>В </a:t>
                </a:r>
                <a:r>
                  <a:rPr lang="en-US" sz="2000" u="sng" dirty="0"/>
                  <a:t>первоначально предложенное представление позиции </a:t>
                </a:r>
                <a:r>
                  <a:rPr lang="en-US" sz="2000" u="sng" dirty="0" smtClean="0"/>
                  <a:t/>
                </a:r>
                <a:br>
                  <a:rPr lang="en-US" sz="2000" u="sng" dirty="0" smtClean="0"/>
                </a:br>
                <a:r>
                  <a:rPr lang="en-US" sz="2000" u="sng" dirty="0" smtClean="0"/>
                  <a:t>кодирование</a:t>
                </a:r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sin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/>
                                      <m:t>cos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  <a:p>
                <a:pPr algn="l" rtl="0"/>
                <a:endParaRPr lang="ru-RU" sz="2000" dirty="0"/>
              </a:p>
              <a:p>
                <a:pPr marL="457200" lvl="1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66" y="692112"/>
                <a:ext cx="11832935" cy="6140153"/>
              </a:xfrm>
              <a:blipFill>
                <a:blip r:embed="rId2"/>
                <a:stretch>
                  <a:fillRect t="-596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31" y="3973239"/>
            <a:ext cx="5970395" cy="288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:r>
                  <a:rPr lang="en-US" dirty="0"/>
                  <a:t>Пример 128-мерного позиционного кодирования для последовательности с максимальной длиной 50. Каждая строка представляет вектор внедрения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4847410"/>
                <a:ext cx="4689890" cy="1200329"/>
              </a:xfrm>
              <a:prstGeom prst="rect">
                <a:avLst/>
              </a:prstGeom>
              <a:blipFill>
                <a:blip r:embed="rId4"/>
                <a:stretch>
                  <a:fillRect l="-1170" t="-2538" b="-7107"/>
                </a:stretch>
              </a:blipFill>
            </p:spPr>
            <p:txBody>
              <a:bodyPr/>
              <a:lstStyle/>
              <a:p>
                <a:pPr rtl="0" algn="l"/>
                <a:r>
                  <a:rPr lang="ru-RU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78" y="184666"/>
            <a:ext cx="3501544" cy="39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9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endParaRPr lang="ru-RU" sz="2000" dirty="0"/>
          </a:p>
          <a:p>
            <a:pPr lvl="1"/>
            <a:r>
              <a:rPr lang="ru-RU" sz="2000" u="sng" dirty="0"/>
              <a:t>Как показано выше,</a:t>
            </a:r>
            <a:r>
              <a:rPr lang="ru-RU" sz="2000" dirty="0"/>
              <a:t>  извлечение признаков на основе </a:t>
            </a:r>
            <a:r>
              <a:rPr lang="ru-RU" sz="2000" dirty="0" err="1" smtClean="0"/>
              <a:t>трансформера</a:t>
            </a:r>
            <a:r>
              <a:rPr lang="ru-RU" sz="2000" dirty="0" smtClean="0"/>
              <a:t> </a:t>
            </a:r>
            <a:r>
              <a:rPr lang="ru-RU" sz="2000" dirty="0"/>
              <a:t>временных рядов состоит из встраивания входных данных, выполняемого полностью 1-мерной </a:t>
            </a:r>
            <a:r>
              <a:rPr lang="ru-RU" sz="2000" dirty="0" err="1"/>
              <a:t>сверточной</a:t>
            </a:r>
            <a:r>
              <a:rPr lang="ru-RU" sz="2000" dirty="0"/>
              <a:t> сетью и кодировщиком положения.</a:t>
            </a:r>
          </a:p>
          <a:p>
            <a:pPr lvl="1"/>
            <a:r>
              <a:rPr lang="ru-RU" sz="2000" dirty="0"/>
              <a:t>Причина, по которой кодирование позиций добавляется (вместо конкатенации), связана с высокой размерностью входных данных (N </a:t>
            </a:r>
            <a:r>
              <a:rPr lang="ru-RU" sz="2000" dirty="0" smtClean="0"/>
              <a:t>карт </a:t>
            </a:r>
            <a:r>
              <a:rPr lang="ru-RU" sz="2000" dirty="0"/>
              <a:t>- встраивание признаков).</a:t>
            </a:r>
          </a:p>
          <a:p>
            <a:pPr lvl="1"/>
            <a:r>
              <a:rPr lang="ru-RU" sz="2000" b="1" u="sng" dirty="0"/>
              <a:t>Добавив матрицу кодирования позиций, вы получите признаки </a:t>
            </a:r>
            <a:r>
              <a:rPr lang="ru-RU" sz="2000" b="1" u="sng" dirty="0" smtClean="0"/>
              <a:t>ортогональными, </a:t>
            </a:r>
            <a:r>
              <a:rPr lang="ru-RU" sz="2000" b="1" u="sng" dirty="0"/>
              <a:t>что означает </a:t>
            </a:r>
            <a:r>
              <a:rPr lang="ru-RU" sz="2000" b="1" u="sng" dirty="0" err="1" smtClean="0"/>
              <a:t>боьлше</a:t>
            </a:r>
            <a:r>
              <a:rPr lang="ru-RU" sz="2000" b="1" u="sng" dirty="0" smtClean="0"/>
              <a:t> </a:t>
            </a:r>
            <a:r>
              <a:rPr lang="ru-RU" sz="2000" b="1" u="sng" dirty="0"/>
              <a:t>внимание к нескольким </a:t>
            </a:r>
            <a:r>
              <a:rPr lang="ru-RU" sz="2000" b="1" u="sng" dirty="0" smtClean="0"/>
              <a:t>головам.</a:t>
            </a:r>
            <a:endParaRPr lang="ru-RU" sz="2000" dirty="0"/>
          </a:p>
          <a:p>
            <a:pPr lvl="1"/>
            <a:r>
              <a:rPr lang="ru-RU" sz="2000" b="1" u="sng" dirty="0"/>
              <a:t>Кодирование позиции добавляет к данным лишь небольшие фрагменты выводов (например, шумы) - ожидается, что это не повлияет на полученную точность.</a:t>
            </a:r>
            <a:endParaRPr lang="ru-RU" sz="2000" dirty="0"/>
          </a:p>
          <a:p>
            <a:r>
              <a:rPr lang="ru-RU" sz="2000" dirty="0"/>
              <a:t>Пример многоголовой сети внимания для классификации временных рядов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4210216"/>
            <a:ext cx="9730471" cy="17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4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5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One-dimensional convolutional neural network (1D-CNN) models used in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690688"/>
            <a:ext cx="11564860" cy="43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3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Несколько статей предложили ряд модификаций внимания для временных рядов.</a:t>
            </a:r>
            <a:br>
              <a:rPr lang="en-US" sz="2000" dirty="0"/>
            </a:br>
            <a:r>
              <a:rPr lang="en-US" sz="2000" dirty="0"/>
              <a:t>Один из самых популярных - </a:t>
            </a:r>
            <a:r>
              <a:rPr lang="en-US" sz="2000" b="1" dirty="0"/>
              <a:t>Закрытый линейный блок</a:t>
            </a: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496051"/>
            <a:ext cx="5962650" cy="4000500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6727825" y="1684337"/>
            <a:ext cx="482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Другой - блок временного внимания.</a:t>
            </a: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007364"/>
            <a:ext cx="4976156" cy="2077059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189143" y="4083888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Блок сжатия и возбуждения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в качестве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альтернативное внимание</a:t>
            </a:r>
            <a:endParaRPr lang="ru-RU" dirty="0"/>
          </a:p>
        </p:txBody>
      </p:sp>
      <p:sp>
        <p:nvSpPr>
          <p:cNvPr id="30" name="AutoShape 2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274" y="4651960"/>
            <a:ext cx="4458978" cy="175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8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One-dimensional convolutional neural network (1D-CNN) model...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1" y="204360"/>
            <a:ext cx="8448674" cy="379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D convolutional neural networks and applications: A survey - ScienceDir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700462"/>
            <a:ext cx="49149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2112</Words>
  <Application>Microsoft Office PowerPoint</Application>
  <PresentationFormat>Широкоэкранный</PresentationFormat>
  <Paragraphs>468</Paragraphs>
  <Slides>80</Slides>
  <Notes>0</Notes>
  <HiddenSlides>39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80</vt:i4>
      </vt:variant>
    </vt:vector>
  </HeadingPairs>
  <TitlesOfParts>
    <vt:vector size="89" baseType="lpstr">
      <vt:lpstr>Arial</vt:lpstr>
      <vt:lpstr>Calibri</vt:lpstr>
      <vt:lpstr>Calibri Light</vt:lpstr>
      <vt:lpstr>Cambria</vt:lpstr>
      <vt:lpstr>Cambria Math</vt:lpstr>
      <vt:lpstr>georgia</vt:lpstr>
      <vt:lpstr>Helvetica Neue</vt:lpstr>
      <vt:lpstr>Times New Roman</vt:lpstr>
      <vt:lpstr>Тема Office</vt:lpstr>
      <vt:lpstr>Использование методов глубокого обучения в анализе временных рядов</vt:lpstr>
      <vt:lpstr>Полносвязная сеть</vt:lpstr>
      <vt:lpstr>полносвязная сеть</vt:lpstr>
      <vt:lpstr>FCNN Сеть нелинейной авторегрессии (NAR)</vt:lpstr>
      <vt:lpstr>FCNN Сеть нелинейной авторегрессии (NAR)</vt:lpstr>
      <vt:lpstr>1-мерная сверточная нейронная сеть</vt:lpstr>
      <vt:lpstr>примеры</vt:lpstr>
      <vt:lpstr>примеры</vt:lpstr>
      <vt:lpstr>примеры</vt:lpstr>
      <vt:lpstr>1-мерная сверточная нейронная сеть</vt:lpstr>
      <vt:lpstr>1-мерная сверточная нейронная сеть. Расширенная свертка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сеть. 1д ResNet</vt:lpstr>
      <vt:lpstr>1-мерная сверточная нейронная сеть. InceptionTime</vt:lpstr>
      <vt:lpstr>1-мерная сверточная нейронная сеть.  Пример с выбором признаков</vt:lpstr>
      <vt:lpstr>1-мерная сверточная нейронная сеть. Расширенная свертка</vt:lpstr>
      <vt:lpstr>1-мерная сверточная нейронная сеть. Расширенная свертка</vt:lpstr>
      <vt:lpstr>1-d CNN. Сеть глубокой временной свертки (deepTCN).</vt:lpstr>
      <vt:lpstr>Сеть на основе внимания</vt:lpstr>
      <vt:lpstr>Сети на основе внимания</vt:lpstr>
      <vt:lpstr>Сети на основе внимания</vt:lpstr>
      <vt:lpstr>Сети на основе внимания</vt:lpstr>
      <vt:lpstr>Сети на основе внимания. Самовнимание</vt:lpstr>
      <vt:lpstr>Сети на основе внимания. Самовнимание</vt:lpstr>
      <vt:lpstr>Сети на основе внимания</vt:lpstr>
      <vt:lpstr>Сети на основе внимания</vt:lpstr>
      <vt:lpstr>Сети на основе внимания</vt:lpstr>
      <vt:lpstr>Внимание Пример временной свертки - самовнимание</vt:lpstr>
      <vt:lpstr>Сеть с вниманием. Многоголовое внимание</vt:lpstr>
      <vt:lpstr>Сеть с вниманием. Многоголовое внимание</vt:lpstr>
      <vt:lpstr>Сеть с вниманием. Многоголовое внимание с маской</vt:lpstr>
      <vt:lpstr>Сеть с вниманием. Многоголовое внимание с маской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Использование методов глубокого обучения в анализе временных рядов</vt:lpstr>
      <vt:lpstr>Полносвязная сеть</vt:lpstr>
      <vt:lpstr>полносвязная сеть</vt:lpstr>
      <vt:lpstr>FCNN Сеть нелинейной авторегрессии (NAR)</vt:lpstr>
      <vt:lpstr>FCNN Сеть нелинейной авторегрессии (NAR)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</vt:lpstr>
      <vt:lpstr>1-мерная сверточная нейронная сеть. 1д ResNet</vt:lpstr>
      <vt:lpstr>1-мерная сверточная нейронная сеть. InceptionTime</vt:lpstr>
      <vt:lpstr>1-мерная сверточная нейронная сеть.  Пример с выбором признаков</vt:lpstr>
      <vt:lpstr>1-мерная сверточная нейронная сеть. Расширенная свертка</vt:lpstr>
      <vt:lpstr>1-мерная сверточная нейронная сеть. Расширенная свертка</vt:lpstr>
      <vt:lpstr>1-d CNN. Сеть глубокой временной свертки (deepTCN).</vt:lpstr>
      <vt:lpstr>Сеть на основе внимания</vt:lpstr>
      <vt:lpstr>Сети на основе внимания</vt:lpstr>
      <vt:lpstr>Сети на основе внимания</vt:lpstr>
      <vt:lpstr>Сети на основе внимания</vt:lpstr>
      <vt:lpstr>Сети на основе внимания. Самовнимание</vt:lpstr>
      <vt:lpstr>Сети на основе внимания. Самовнимание</vt:lpstr>
      <vt:lpstr>Сети на основе внимания</vt:lpstr>
      <vt:lpstr>Сети на основе внимания</vt:lpstr>
      <vt:lpstr>Сети на основе внимания</vt:lpstr>
      <vt:lpstr>Внимание Пример временной свертки - самовнимание</vt:lpstr>
      <vt:lpstr>Сеть с вниманием. Многоголовое внимание</vt:lpstr>
      <vt:lpstr>Сеть с вниманием. Многоголовое внимание</vt:lpstr>
      <vt:lpstr>Сеть с вниманием. Многоголовое внимание с маской</vt:lpstr>
      <vt:lpstr>Сеть с вниманием. Многоголовое внимание с маской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  <vt:lpstr>Сеть с вниманием. Блок трансформатора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204</cp:revision>
  <dcterms:created xsi:type="dcterms:W3CDTF">2021-11-21T16:45:21Z</dcterms:created>
  <dcterms:modified xsi:type="dcterms:W3CDTF">2023-03-31T15:27:06Z</dcterms:modified>
</cp:coreProperties>
</file>